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79"/>
  </p:notesMasterIdLst>
  <p:sldIdLst>
    <p:sldId id="256" r:id="rId2"/>
    <p:sldId id="257" r:id="rId3"/>
    <p:sldId id="327" r:id="rId4"/>
    <p:sldId id="354" r:id="rId5"/>
    <p:sldId id="260" r:id="rId6"/>
    <p:sldId id="261" r:id="rId7"/>
    <p:sldId id="355" r:id="rId8"/>
    <p:sldId id="356" r:id="rId9"/>
    <p:sldId id="357" r:id="rId10"/>
    <p:sldId id="358" r:id="rId11"/>
    <p:sldId id="359" r:id="rId12"/>
    <p:sldId id="258" r:id="rId13"/>
    <p:sldId id="360" r:id="rId14"/>
    <p:sldId id="314" r:id="rId15"/>
    <p:sldId id="287" r:id="rId16"/>
    <p:sldId id="259" r:id="rId17"/>
    <p:sldId id="263" r:id="rId18"/>
    <p:sldId id="264" r:id="rId19"/>
    <p:sldId id="266" r:id="rId20"/>
    <p:sldId id="324" r:id="rId21"/>
    <p:sldId id="342" r:id="rId22"/>
    <p:sldId id="265" r:id="rId23"/>
    <p:sldId id="363" r:id="rId24"/>
    <p:sldId id="267" r:id="rId25"/>
    <p:sldId id="279" r:id="rId26"/>
    <p:sldId id="371" r:id="rId27"/>
    <p:sldId id="306" r:id="rId28"/>
    <p:sldId id="280" r:id="rId29"/>
    <p:sldId id="292" r:id="rId30"/>
    <p:sldId id="388" r:id="rId31"/>
    <p:sldId id="364" r:id="rId32"/>
    <p:sldId id="319" r:id="rId33"/>
    <p:sldId id="347" r:id="rId34"/>
    <p:sldId id="322" r:id="rId35"/>
    <p:sldId id="378" r:id="rId36"/>
    <p:sldId id="321" r:id="rId37"/>
    <p:sldId id="369" r:id="rId38"/>
    <p:sldId id="315" r:id="rId39"/>
    <p:sldId id="365" r:id="rId40"/>
    <p:sldId id="373" r:id="rId41"/>
    <p:sldId id="374" r:id="rId42"/>
    <p:sldId id="372" r:id="rId43"/>
    <p:sldId id="366" r:id="rId44"/>
    <p:sldId id="316" r:id="rId45"/>
    <p:sldId id="326" r:id="rId46"/>
    <p:sldId id="368" r:id="rId47"/>
    <p:sldId id="317" r:id="rId48"/>
    <p:sldId id="381" r:id="rId49"/>
    <p:sldId id="379" r:id="rId50"/>
    <p:sldId id="375" r:id="rId51"/>
    <p:sldId id="376" r:id="rId52"/>
    <p:sldId id="272" r:id="rId53"/>
    <p:sldId id="377" r:id="rId54"/>
    <p:sldId id="271" r:id="rId55"/>
    <p:sldId id="308" r:id="rId56"/>
    <p:sldId id="274" r:id="rId57"/>
    <p:sldId id="323" r:id="rId58"/>
    <p:sldId id="325" r:id="rId59"/>
    <p:sldId id="362" r:id="rId60"/>
    <p:sldId id="277" r:id="rId61"/>
    <p:sldId id="310" r:id="rId62"/>
    <p:sldId id="370" r:id="rId63"/>
    <p:sldId id="281" r:id="rId64"/>
    <p:sldId id="382" r:id="rId65"/>
    <p:sldId id="329" r:id="rId66"/>
    <p:sldId id="400" r:id="rId67"/>
    <p:sldId id="311" r:id="rId68"/>
    <p:sldId id="401" r:id="rId69"/>
    <p:sldId id="384" r:id="rId70"/>
    <p:sldId id="389" r:id="rId71"/>
    <p:sldId id="390" r:id="rId72"/>
    <p:sldId id="398" r:id="rId73"/>
    <p:sldId id="396" r:id="rId74"/>
    <p:sldId id="399" r:id="rId75"/>
    <p:sldId id="391" r:id="rId76"/>
    <p:sldId id="392" r:id="rId77"/>
    <p:sldId id="393" r:id="rId78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842" autoAdjust="0"/>
  </p:normalViewPr>
  <p:slideViewPr>
    <p:cSldViewPr>
      <p:cViewPr>
        <p:scale>
          <a:sx n="60" d="100"/>
          <a:sy n="60" d="100"/>
        </p:scale>
        <p:origin x="96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BB85E-5B3A-45DB-A914-65FD81DF462D}" type="datetimeFigureOut">
              <a:rPr lang="es-SV" smtClean="0"/>
              <a:t>19/10/2017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87B51-10CD-41AD-BAC3-9A6ACCEDC10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0498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s.wikipedia.org/wiki/13_de_mayo" TargetMode="External"/><Relationship Id="rId13" Type="http://schemas.openxmlformats.org/officeDocument/2006/relationships/hyperlink" Target="https://es.wikipedia.org/wiki/Francia" TargetMode="External"/><Relationship Id="rId3" Type="http://schemas.openxmlformats.org/officeDocument/2006/relationships/hyperlink" Target="https://es.wikipedia.org/wiki/Sarlat-la-Can%C3%A9da" TargetMode="External"/><Relationship Id="rId7" Type="http://schemas.openxmlformats.org/officeDocument/2006/relationships/hyperlink" Target="https://es.wikipedia.org/wiki/Par%C3%ADs" TargetMode="External"/><Relationship Id="rId12" Type="http://schemas.openxmlformats.org/officeDocument/2006/relationships/hyperlink" Target="https://es.wikipedia.org/wiki/Psicolog%C3%ADa_social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s.wikipedia.org/wiki/1843" TargetMode="External"/><Relationship Id="rId11" Type="http://schemas.openxmlformats.org/officeDocument/2006/relationships/hyperlink" Target="https://es.wikipedia.org/wiki/Criminolog%C3%ADa" TargetMode="External"/><Relationship Id="rId5" Type="http://schemas.openxmlformats.org/officeDocument/2006/relationships/hyperlink" Target="https://es.wikipedia.org/wiki/12_de_marzo" TargetMode="External"/><Relationship Id="rId10" Type="http://schemas.openxmlformats.org/officeDocument/2006/relationships/hyperlink" Target="https://es.wikipedia.org/wiki/Sociolog%C3%ADa" TargetMode="External"/><Relationship Id="rId4" Type="http://schemas.openxmlformats.org/officeDocument/2006/relationships/hyperlink" Target="https://es.wikipedia.org/wiki/Dordo%C3%B1a_(departamento)" TargetMode="External"/><Relationship Id="rId9" Type="http://schemas.openxmlformats.org/officeDocument/2006/relationships/hyperlink" Target="https://es.wikipedia.org/wiki/1904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Estos valores deben estar reflejados en la definición de la </a:t>
            </a:r>
            <a:r>
              <a:rPr lang="es-ES" dirty="0" err="1"/>
              <a:t>Misi</a:t>
            </a:r>
            <a:r>
              <a:rPr lang="es-SV" dirty="0"/>
              <a:t>ó</a:t>
            </a:r>
            <a:r>
              <a:rPr lang="es-ES" dirty="0"/>
              <a:t>n de la empresa.</a:t>
            </a:r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7B51-10CD-41AD-BAC3-9A6ACCEDC108}" type="slidenum">
              <a:rPr lang="es-SV" smtClean="0"/>
              <a:t>25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67461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/>
              <a:t>Servicio incluye recepción de llamadas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7B51-10CD-41AD-BAC3-9A6ACCEDC108}" type="slidenum">
              <a:rPr lang="es-SV" smtClean="0"/>
              <a:t>31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6650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Jean-Gabriel De Tarde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conocido como </a:t>
            </a:r>
            <a:r>
              <a:rPr lang="es-SV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Gabriel Tarde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s-SV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arlat-la-Canéda"/>
              </a:rPr>
              <a:t>Sarlat</a:t>
            </a:r>
            <a:r>
              <a:rPr lang="es-SV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arlat-la-Canéda"/>
              </a:rPr>
              <a:t>-la-</a:t>
            </a:r>
            <a:r>
              <a:rPr lang="es-SV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arlat-la-Canéda"/>
              </a:rPr>
              <a:t>Canéda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s-SV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Dordoña (departamento)"/>
              </a:rPr>
              <a:t>Dordoña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s-SV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12 de marzo"/>
              </a:rPr>
              <a:t>12 de marzo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 </a:t>
            </a:r>
            <a:r>
              <a:rPr lang="es-SV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1843"/>
              </a:rPr>
              <a:t>1843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 </a:t>
            </a:r>
            <a:r>
              <a:rPr lang="es-SV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París"/>
              </a:rPr>
              <a:t>París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s-SV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13 de mayo"/>
              </a:rPr>
              <a:t>13 de mayo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 </a:t>
            </a:r>
            <a:r>
              <a:rPr lang="es-SV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1904"/>
              </a:rPr>
              <a:t>1904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fue un </a:t>
            </a:r>
            <a:r>
              <a:rPr lang="es-SV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Sociología"/>
              </a:rPr>
              <a:t>sociólogo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s-SV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Criminología"/>
              </a:rPr>
              <a:t>criminólogo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y </a:t>
            </a:r>
            <a:r>
              <a:rPr lang="es-SV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Psicología social"/>
              </a:rPr>
              <a:t>psicólogo social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SV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Francia"/>
              </a:rPr>
              <a:t>francés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Concebía a la sociología como basada en pequeñas interacciones psicológicas entre individuos (a la manera de la química), donde las fuerzas fundamentales serían la imitación y la innovación.</a:t>
            </a:r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7B51-10CD-41AD-BAC3-9A6ACCEDC108}" type="slidenum">
              <a:rPr lang="es-SV" smtClean="0"/>
              <a:t>40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83615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 </a:t>
            </a:r>
            <a:r>
              <a:rPr lang="es-SV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aptitud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es la capacidad innata de las personas,</a:t>
            </a:r>
            <a:r>
              <a:rPr lang="es-SV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se manifiesta desde la niñez, para desarrollar adecuadamente una actividad o tarea determinada. La </a:t>
            </a:r>
            <a:r>
              <a:rPr lang="es-SV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 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el desarrollo de dicha </a:t>
            </a:r>
            <a:r>
              <a:rPr lang="es-SV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aptitud</a:t>
            </a:r>
            <a:r>
              <a:rPr lang="es-SV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adquirida por el aprendizaje.</a:t>
            </a:r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4D30C-1027-4061-B827-10E0F1800101}" type="slidenum">
              <a:rPr lang="es-SV" smtClean="0"/>
              <a:t>48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79304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/>
              <a:t>Mantiene la motivación.</a:t>
            </a:r>
          </a:p>
          <a:p>
            <a:r>
              <a:rPr lang="es-SV" dirty="0"/>
              <a:t>Testimonios de otros empleados.</a:t>
            </a:r>
          </a:p>
          <a:p>
            <a:r>
              <a:rPr lang="es-SV" dirty="0"/>
              <a:t>Fomenta el sentido de pertenencia.</a:t>
            </a:r>
          </a:p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7B51-10CD-41AD-BAC3-9A6ACCEDC108}" type="slidenum">
              <a:rPr lang="es-SV" smtClean="0"/>
              <a:t>50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554999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7B51-10CD-41AD-BAC3-9A6ACCEDC108}" type="slidenum">
              <a:rPr lang="es-SV" smtClean="0"/>
              <a:t>56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72685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b="1" i="1" dirty="0"/>
              <a:t>“</a:t>
            </a:r>
            <a:r>
              <a:rPr lang="es-SV" sz="3600" b="1" i="1" dirty="0"/>
              <a:t>Y comieron todos, y se saciaron</a:t>
            </a:r>
            <a:r>
              <a:rPr lang="es-SV" dirty="0"/>
              <a:t>; y recogieron lo que sobró de los pedazos, doce cestas llenas. Y los que comieron fueron </a:t>
            </a:r>
            <a:r>
              <a:rPr lang="es-SV" b="1" i="1" dirty="0"/>
              <a:t>como cinco mil hombres</a:t>
            </a:r>
            <a:r>
              <a:rPr lang="es-SV" dirty="0"/>
              <a:t>, sin contar las mujeres y los niños.” </a:t>
            </a:r>
          </a:p>
          <a:p>
            <a:pPr lvl="1"/>
            <a:r>
              <a:rPr lang="es-SV" dirty="0"/>
              <a:t>Mateo 14:15,20-21 </a:t>
            </a:r>
          </a:p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7B51-10CD-41AD-BAC3-9A6ACCEDC108}" type="slidenum">
              <a:rPr lang="es-SV" smtClean="0"/>
              <a:t>67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356920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/>
              <a:t>Para Jesús no hay distinción de ninguna clase. El ha venido ha salvar al hombre de la condena del pecado.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87B51-10CD-41AD-BAC3-9A6ACCEDC108}" type="slidenum">
              <a:rPr lang="es-SV" smtClean="0"/>
              <a:t>69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049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EB32-269E-4588-A7FB-E6E76A8F4C9D}" type="datetimeFigureOut">
              <a:rPr lang="es-ES_tradnl" smtClean="0"/>
              <a:pPr/>
              <a:t>19/10/2017</a:t>
            </a:fld>
            <a:endParaRPr lang="es-ES_tradn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BE96E4-D5B1-4930-AD3C-CF62847763B4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EB32-269E-4588-A7FB-E6E76A8F4C9D}" type="datetimeFigureOut">
              <a:rPr lang="es-ES_tradnl" smtClean="0"/>
              <a:pPr/>
              <a:t>19/10/2017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E96E4-D5B1-4930-AD3C-CF62847763B4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BE96E4-D5B1-4930-AD3C-CF62847763B4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EB32-269E-4588-A7FB-E6E76A8F4C9D}" type="datetimeFigureOut">
              <a:rPr lang="es-ES_tradnl" smtClean="0"/>
              <a:pPr/>
              <a:t>19/10/2017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EB32-269E-4588-A7FB-E6E76A8F4C9D}" type="datetimeFigureOut">
              <a:rPr lang="es-ES_tradnl" smtClean="0"/>
              <a:pPr/>
              <a:t>19/10/2017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BE96E4-D5B1-4930-AD3C-CF62847763B4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EB32-269E-4588-A7FB-E6E76A8F4C9D}" type="datetimeFigureOut">
              <a:rPr lang="es-ES_tradnl" smtClean="0"/>
              <a:pPr/>
              <a:t>19/10/2017</a:t>
            </a:fld>
            <a:endParaRPr lang="es-ES_tradnl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BE96E4-D5B1-4930-AD3C-CF62847763B4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C0DEB32-269E-4588-A7FB-E6E76A8F4C9D}" type="datetimeFigureOut">
              <a:rPr lang="es-ES_tradnl" smtClean="0"/>
              <a:pPr/>
              <a:t>19/10/2017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E96E4-D5B1-4930-AD3C-CF62847763B4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EB32-269E-4588-A7FB-E6E76A8F4C9D}" type="datetimeFigureOut">
              <a:rPr lang="es-ES_tradnl" smtClean="0"/>
              <a:pPr/>
              <a:t>19/10/2017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s-ES_tradnl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BE96E4-D5B1-4930-AD3C-CF62847763B4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EB32-269E-4588-A7FB-E6E76A8F4C9D}" type="datetimeFigureOut">
              <a:rPr lang="es-ES_tradnl" smtClean="0"/>
              <a:pPr/>
              <a:t>19/10/2017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BE96E4-D5B1-4930-AD3C-CF62847763B4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EB32-269E-4588-A7FB-E6E76A8F4C9D}" type="datetimeFigureOut">
              <a:rPr lang="es-ES_tradnl" smtClean="0"/>
              <a:pPr/>
              <a:t>19/10/2017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BE96E4-D5B1-4930-AD3C-CF62847763B4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BE96E4-D5B1-4930-AD3C-CF62847763B4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EB32-269E-4588-A7FB-E6E76A8F4C9D}" type="datetimeFigureOut">
              <a:rPr lang="es-ES_tradnl" smtClean="0"/>
              <a:pPr/>
              <a:t>19/10/2017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s-ES_trad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BE96E4-D5B1-4930-AD3C-CF62847763B4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C0DEB32-269E-4588-A7FB-E6E76A8F4C9D}" type="datetimeFigureOut">
              <a:rPr lang="es-ES_tradnl" smtClean="0"/>
              <a:pPr/>
              <a:t>19/10/2017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C0DEB32-269E-4588-A7FB-E6E76A8F4C9D}" type="datetimeFigureOut">
              <a:rPr lang="es-ES_tradnl" smtClean="0"/>
              <a:pPr/>
              <a:t>19/10/2017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BE96E4-D5B1-4930-AD3C-CF62847763B4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2264" y="5888344"/>
            <a:ext cx="8518207" cy="448685"/>
          </a:xfrm>
        </p:spPr>
        <p:txBody>
          <a:bodyPr>
            <a:normAutofit/>
          </a:bodyPr>
          <a:lstStyle/>
          <a:p>
            <a:r>
              <a:rPr lang="es-ES_tradnl" sz="900" dirty="0"/>
              <a:t>Preparado por Guillermo </a:t>
            </a:r>
            <a:r>
              <a:rPr lang="es-ES_tradnl" sz="900" dirty="0" err="1"/>
              <a:t>hasbun</a:t>
            </a:r>
            <a:endParaRPr lang="es-ES_tradnl" sz="900" dirty="0"/>
          </a:p>
          <a:p>
            <a:r>
              <a:rPr lang="es-ES_tradnl" sz="900" dirty="0"/>
              <a:t> derechos reservados.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5" y="165719"/>
            <a:ext cx="8352926" cy="1751113"/>
          </a:xfrm>
        </p:spPr>
        <p:txBody>
          <a:bodyPr>
            <a:normAutofit fontScale="90000"/>
          </a:bodyPr>
          <a:lstStyle/>
          <a:p>
            <a:r>
              <a:rPr lang="es-ES_tradnl" sz="5400" b="1" dirty="0"/>
              <a:t>Cómo Crear una Cultura de Servicio al Cliente</a:t>
            </a:r>
          </a:p>
        </p:txBody>
      </p:sp>
      <p:pic>
        <p:nvPicPr>
          <p:cNvPr id="2050" name="Picture 2" descr="https://encrypted-tbn0.gstatic.com/images?q=tbn:ANd9GcT5qYltDkeBJRtfdU9xs5TuyMAIFMyPnHw36Mj3n48am3qArt6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77" y="2735344"/>
            <a:ext cx="6028645" cy="255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para expectativas del cli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621030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605836" y="3419018"/>
            <a:ext cx="223224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SV" dirty="0"/>
              <a:t> </a:t>
            </a:r>
            <a:r>
              <a:rPr lang="es-SV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FRUSTRACIÓN </a:t>
            </a:r>
          </a:p>
          <a:p>
            <a:pPr algn="ctr"/>
            <a:r>
              <a:rPr lang="es-SV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INSATISFACCIÓN</a:t>
            </a:r>
          </a:p>
        </p:txBody>
      </p:sp>
      <p:sp>
        <p:nvSpPr>
          <p:cNvPr id="3" name="Cerrar llave 2"/>
          <p:cNvSpPr/>
          <p:nvPr/>
        </p:nvSpPr>
        <p:spPr>
          <a:xfrm>
            <a:off x="6012160" y="3140967"/>
            <a:ext cx="441853" cy="120243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6148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793" y="4221088"/>
            <a:ext cx="2168010" cy="216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redondeado 3"/>
          <p:cNvSpPr/>
          <p:nvPr/>
        </p:nvSpPr>
        <p:spPr>
          <a:xfrm>
            <a:off x="1577110" y="782225"/>
            <a:ext cx="619268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400" dirty="0"/>
              <a:t>CUANDO LA REALIDAD NO ALCANZA A LAS EXPECTATIVAS</a:t>
            </a:r>
            <a:endParaRPr lang="es-SV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2431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¿Cómo está la balanza en su empresa?</a:t>
            </a:r>
          </a:p>
        </p:txBody>
      </p:sp>
      <p:pic>
        <p:nvPicPr>
          <p:cNvPr id="8198" name="Picture 6" descr="Imagen relacionad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65027"/>
            <a:ext cx="5270507" cy="395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Resultado de imagen para expectativas del clien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019" y="2725332"/>
            <a:ext cx="3180722" cy="318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298658" y="4365104"/>
            <a:ext cx="393022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SV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923929" y="4364353"/>
            <a:ext cx="432048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SV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83567" y="5080830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600" dirty="0">
                <a:solidFill>
                  <a:schemeClr val="bg1">
                    <a:lumMod val="50000"/>
                  </a:schemeClr>
                </a:solidFill>
              </a:rPr>
              <a:t>EXPECTATIVA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570850" y="5089825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600" dirty="0">
                <a:solidFill>
                  <a:schemeClr val="bg1">
                    <a:lumMod val="50000"/>
                  </a:schemeClr>
                </a:solidFill>
              </a:rPr>
              <a:t>REALIDAD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83567" y="1483427"/>
            <a:ext cx="7947174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SV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CLIENTES</a:t>
            </a:r>
          </a:p>
        </p:txBody>
      </p:sp>
    </p:spTree>
    <p:extLst>
      <p:ext uri="{BB962C8B-B14F-4D97-AF65-F5344CB8AC3E}">
        <p14:creationId xmlns:p14="http://schemas.microsoft.com/office/powerpoint/2010/main" val="2242964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Niveles de Servicio vs las Expectativas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/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Excelente </a:t>
            </a:r>
          </a:p>
          <a:p>
            <a:pPr marL="914400" lvl="1" indent="-514350"/>
            <a:r>
              <a:rPr lang="es-ES_tradnl" dirty="0"/>
              <a:t>Supera </a:t>
            </a:r>
            <a:r>
              <a:rPr lang="es-ES_tradnl" b="1" i="1" dirty="0"/>
              <a:t>en gran manera </a:t>
            </a:r>
          </a:p>
          <a:p>
            <a:pPr marL="514350" indent="-514350"/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Bueno</a:t>
            </a:r>
          </a:p>
          <a:p>
            <a:pPr marL="914400" lvl="1" indent="-514350"/>
            <a:r>
              <a:rPr lang="es-ES_tradnl" dirty="0"/>
              <a:t>Supera </a:t>
            </a:r>
            <a:r>
              <a:rPr lang="es-ES_tradnl" b="1" i="1" dirty="0"/>
              <a:t>un poco</a:t>
            </a:r>
          </a:p>
          <a:p>
            <a:pPr marL="514350" indent="-514350"/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Bueno</a:t>
            </a:r>
          </a:p>
          <a:p>
            <a:pPr marL="914400" lvl="1" indent="-514350"/>
            <a:r>
              <a:rPr lang="es-ES_tradnl" dirty="0"/>
              <a:t>Las </a:t>
            </a:r>
            <a:r>
              <a:rPr lang="es-ES_tradnl" b="1" i="1" dirty="0"/>
              <a:t>cumple</a:t>
            </a:r>
            <a:r>
              <a:rPr lang="es-ES_tradnl" dirty="0"/>
              <a:t> </a:t>
            </a:r>
          </a:p>
          <a:p>
            <a:pPr marL="514350" indent="-514350"/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Regular</a:t>
            </a:r>
          </a:p>
          <a:p>
            <a:pPr marL="914400" lvl="1" indent="-514350"/>
            <a:r>
              <a:rPr lang="es-ES_tradnl" dirty="0"/>
              <a:t>Por </a:t>
            </a:r>
            <a:r>
              <a:rPr lang="es-ES_tradnl" b="1" i="1" dirty="0"/>
              <a:t>debajo </a:t>
            </a:r>
          </a:p>
          <a:p>
            <a:pPr marL="514350" indent="-514350"/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Deficiente</a:t>
            </a:r>
          </a:p>
          <a:p>
            <a:pPr marL="914400" lvl="1" indent="-514350"/>
            <a:r>
              <a:rPr lang="en-US" b="1" i="1" dirty="0" err="1"/>
              <a:t>Muy</a:t>
            </a:r>
            <a:r>
              <a:rPr lang="en-US" b="1" i="1" dirty="0"/>
              <a:t> 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debajo</a:t>
            </a:r>
            <a:endParaRPr lang="es-ES_tradnl" dirty="0"/>
          </a:p>
          <a:p>
            <a:pPr marL="914400" lvl="1" indent="-514350">
              <a:buFont typeface="+mj-lt"/>
              <a:buAutoNum type="alphaUcPeriod"/>
            </a:pPr>
            <a:endParaRPr lang="es-ES_tradnl" dirty="0"/>
          </a:p>
        </p:txBody>
      </p:sp>
      <p:pic>
        <p:nvPicPr>
          <p:cNvPr id="9218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22" y="2449595"/>
            <a:ext cx="4041030" cy="272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¿Qué forma las expectativas de los clientes?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Publicidad </a:t>
            </a:r>
          </a:p>
          <a:p>
            <a:pPr lvl="1"/>
            <a:r>
              <a:rPr lang="es-SV" dirty="0"/>
              <a:t>Nuestra</a:t>
            </a:r>
          </a:p>
          <a:p>
            <a:pPr lvl="1"/>
            <a:r>
              <a:rPr lang="es-SV" dirty="0"/>
              <a:t>Competencia</a:t>
            </a:r>
          </a:p>
          <a:p>
            <a:r>
              <a:rPr lang="es-S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Experiencias propias </a:t>
            </a:r>
          </a:p>
          <a:p>
            <a:pPr lvl="1"/>
            <a:r>
              <a:rPr lang="es-SV" dirty="0"/>
              <a:t>Nuestra</a:t>
            </a:r>
          </a:p>
          <a:p>
            <a:pPr lvl="1"/>
            <a:r>
              <a:rPr lang="es-SV" dirty="0"/>
              <a:t>Competencia</a:t>
            </a:r>
          </a:p>
          <a:p>
            <a:r>
              <a:rPr lang="es-S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Promesas de vendedores</a:t>
            </a:r>
          </a:p>
          <a:p>
            <a:r>
              <a:rPr lang="es-S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Comentarios de terceros</a:t>
            </a:r>
          </a:p>
        </p:txBody>
      </p:sp>
      <p:pic>
        <p:nvPicPr>
          <p:cNvPr id="10242" name="Picture 2" descr="Resultado de imagen de posicionamien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824" y="2348880"/>
            <a:ext cx="3203848" cy="236847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265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272" y="188640"/>
            <a:ext cx="8534400" cy="758952"/>
          </a:xfrm>
        </p:spPr>
        <p:txBody>
          <a:bodyPr/>
          <a:lstStyle/>
          <a:p>
            <a:r>
              <a:rPr lang="en-US" dirty="0"/>
              <a:t>Jesús y las </a:t>
            </a:r>
            <a:r>
              <a:rPr lang="en-US" dirty="0" err="1"/>
              <a:t>expectativas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600" dirty="0"/>
              <a:t>“</a:t>
            </a:r>
            <a:r>
              <a:rPr lang="es-SV" sz="3600" b="1" i="1" dirty="0"/>
              <a:t>Oísteis que fue dicho</a:t>
            </a:r>
            <a:r>
              <a:rPr lang="es-SV" sz="3600" dirty="0"/>
              <a:t>: Amarás a tu prójimo, y aborrecerás a tu enemigo. </a:t>
            </a:r>
            <a:r>
              <a:rPr lang="es-SV" sz="3600" baseline="30000" dirty="0"/>
              <a:t> </a:t>
            </a:r>
            <a:r>
              <a:rPr lang="es-SV" sz="3600" b="1" i="1" dirty="0"/>
              <a:t>Pero yo os digo</a:t>
            </a:r>
            <a:r>
              <a:rPr lang="es-SV" sz="3600" i="1" dirty="0"/>
              <a:t>: </a:t>
            </a:r>
            <a:r>
              <a:rPr lang="es-SV" sz="3600" b="1" i="1" dirty="0"/>
              <a:t>Amad</a:t>
            </a:r>
            <a:r>
              <a:rPr lang="es-SV" sz="3600" i="1" dirty="0"/>
              <a:t> </a:t>
            </a:r>
            <a:r>
              <a:rPr lang="es-SV" sz="3600" dirty="0"/>
              <a:t>a vuestros enemigos, </a:t>
            </a:r>
            <a:r>
              <a:rPr lang="es-SV" sz="3600" b="1" i="1" dirty="0"/>
              <a:t>bendecid</a:t>
            </a:r>
            <a:r>
              <a:rPr lang="es-SV" sz="3600" dirty="0"/>
              <a:t> a los que os maldicen, </a:t>
            </a:r>
            <a:r>
              <a:rPr lang="es-SV" sz="3600" b="1" i="1" dirty="0"/>
              <a:t>haced bien</a:t>
            </a:r>
            <a:r>
              <a:rPr lang="es-SV" sz="3600" i="1" dirty="0"/>
              <a:t> </a:t>
            </a:r>
            <a:r>
              <a:rPr lang="es-SV" sz="3600" dirty="0"/>
              <a:t>a los que os aborrecen, y </a:t>
            </a:r>
            <a:r>
              <a:rPr lang="es-SV" sz="3600" b="1" i="1" dirty="0"/>
              <a:t>orad</a:t>
            </a:r>
            <a:r>
              <a:rPr lang="es-SV" sz="3600" dirty="0"/>
              <a:t> por los que os ultrajan y os persiguen;” </a:t>
            </a:r>
          </a:p>
          <a:p>
            <a:pPr lvl="1"/>
            <a:r>
              <a:rPr lang="en-US" dirty="0"/>
              <a:t>Mateo 5:43-44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Factor Crítico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S_tradnl" sz="3200" b="1" i="1" dirty="0"/>
              <a:t>Descubrir las expectativas </a:t>
            </a:r>
            <a:r>
              <a:rPr lang="es-ES_tradnl" sz="3200" dirty="0"/>
              <a:t>de los clientes en toda su experiencia de visita.</a:t>
            </a:r>
          </a:p>
          <a:p>
            <a:pPr lvl="1"/>
            <a:r>
              <a:rPr lang="es-ES_tradnl" dirty="0"/>
              <a:t>Acceso a su producto o servicio</a:t>
            </a:r>
          </a:p>
          <a:p>
            <a:pPr lvl="1"/>
            <a:r>
              <a:rPr lang="es-ES_tradnl" dirty="0"/>
              <a:t>Tiempo de espera</a:t>
            </a:r>
          </a:p>
          <a:p>
            <a:pPr lvl="1"/>
            <a:r>
              <a:rPr lang="es-ES_tradnl" dirty="0"/>
              <a:t>Contacto con el personal.</a:t>
            </a:r>
          </a:p>
          <a:p>
            <a:pPr lvl="1"/>
            <a:r>
              <a:rPr lang="es-ES_tradnl" dirty="0"/>
              <a:t>Forma de comunicación</a:t>
            </a:r>
          </a:p>
          <a:p>
            <a:pPr lvl="1"/>
            <a:r>
              <a:rPr lang="es-ES_tradnl" dirty="0"/>
              <a:t>Manejo de dudas </a:t>
            </a:r>
          </a:p>
          <a:p>
            <a:pPr lvl="1"/>
            <a:r>
              <a:rPr lang="es-ES_tradnl" dirty="0"/>
              <a:t>Proceso de Facturación</a:t>
            </a:r>
          </a:p>
          <a:p>
            <a:pPr lvl="1"/>
            <a:r>
              <a:rPr lang="es-ES_tradnl" dirty="0"/>
              <a:t>Despacho y Servicio Post Venta</a:t>
            </a:r>
          </a:p>
          <a:p>
            <a:pPr lvl="1"/>
            <a:endParaRPr lang="es-ES_tradnl" dirty="0"/>
          </a:p>
          <a:p>
            <a:pPr lvl="1"/>
            <a:endParaRPr lang="es-ES_tradnl" dirty="0"/>
          </a:p>
        </p:txBody>
      </p:sp>
      <p:pic>
        <p:nvPicPr>
          <p:cNvPr id="1126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3795175"/>
            <a:ext cx="3465414" cy="259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Frases para Recordar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sz="3600" dirty="0"/>
              <a:t>“En muchos sectores, </a:t>
            </a:r>
            <a:r>
              <a:rPr lang="es-ES_tradnl" sz="3600" b="1" i="1" dirty="0"/>
              <a:t>el servicio al cliente</a:t>
            </a:r>
            <a:r>
              <a:rPr lang="es-ES_tradnl" sz="3600" dirty="0"/>
              <a:t>, es la ventaja que determina la competitividad de un negocio. El servicio </a:t>
            </a:r>
            <a:r>
              <a:rPr lang="es-ES_tradnl" sz="3600" b="1" i="1" dirty="0"/>
              <a:t>es el nuevo parámetro</a:t>
            </a:r>
            <a:r>
              <a:rPr lang="es-ES_tradnl" sz="3600" dirty="0"/>
              <a:t> que utilizan los clientes para juzgar a una empresa.”</a:t>
            </a:r>
          </a:p>
          <a:p>
            <a:pPr lvl="2"/>
            <a:r>
              <a:rPr lang="es-ES_tradnl" dirty="0"/>
              <a:t>William Band, </a:t>
            </a:r>
            <a:r>
              <a:rPr lang="es-ES_tradnl" dirty="0" err="1"/>
              <a:t>Coopers</a:t>
            </a:r>
            <a:r>
              <a:rPr lang="es-ES_tradnl" dirty="0"/>
              <a:t> </a:t>
            </a:r>
            <a:r>
              <a:rPr lang="es-ES_tradnl" dirty="0" err="1"/>
              <a:t>Lybrand</a:t>
            </a:r>
            <a:r>
              <a:rPr lang="es-ES_tradnl" dirty="0"/>
              <a:t> </a:t>
            </a:r>
            <a:r>
              <a:rPr lang="es-ES_tradnl" dirty="0" err="1"/>
              <a:t>Consulting</a:t>
            </a:r>
            <a:r>
              <a:rPr lang="es-ES_tradnl" dirty="0"/>
              <a:t> Group, Toronto.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Estudios Acerca del Servicio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sz="3600" dirty="0"/>
              <a:t>“Las compras realizadas por </a:t>
            </a:r>
            <a:r>
              <a:rPr lang="es-ES_tradnl" sz="3600" b="1" i="1" dirty="0"/>
              <a:t>los clientes leales</a:t>
            </a:r>
            <a:r>
              <a:rPr lang="es-ES_tradnl" sz="3600" dirty="0"/>
              <a:t>, quienes recurren una y otra vez a una organización porque están satisfechos con los servicios recibidos, </a:t>
            </a:r>
            <a:r>
              <a:rPr lang="es-ES_tradnl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representan 65% </a:t>
            </a:r>
            <a:r>
              <a:rPr lang="es-ES_tradnl" sz="3600" b="1" i="1" dirty="0"/>
              <a:t>del volumen promedio de una empresa</a:t>
            </a:r>
            <a:r>
              <a:rPr lang="es-ES_tradnl" sz="3600" dirty="0"/>
              <a:t>”.</a:t>
            </a:r>
          </a:p>
          <a:p>
            <a:pPr lvl="1"/>
            <a:r>
              <a:rPr lang="es-ES_tradnl" dirty="0"/>
              <a:t>Estudio Realizado por la American Management </a:t>
            </a:r>
            <a:r>
              <a:rPr lang="es-ES_tradnl" dirty="0" err="1"/>
              <a:t>Association</a:t>
            </a:r>
            <a:r>
              <a:rPr lang="es-ES_tradnl" dirty="0"/>
              <a:t>, AMA.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Datos a Considerar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371600"/>
            <a:ext cx="4248472" cy="4937720"/>
          </a:xfrm>
        </p:spPr>
        <p:txBody>
          <a:bodyPr>
            <a:normAutofit lnSpcReduction="10000"/>
          </a:bodyPr>
          <a:lstStyle/>
          <a:p>
            <a:r>
              <a:rPr lang="es-ES_tradnl" sz="3600" dirty="0"/>
              <a:t>“El </a:t>
            </a:r>
            <a:r>
              <a:rPr lang="es-ES_tradnl" sz="3600" b="1" i="1" dirty="0"/>
              <a:t>53%</a:t>
            </a:r>
            <a:r>
              <a:rPr lang="es-ES_tradnl" sz="3600" dirty="0"/>
              <a:t> de los clientes estadounidenses </a:t>
            </a:r>
            <a:r>
              <a:rPr lang="es-ES_tradnl" sz="3600" b="1" i="1" dirty="0"/>
              <a:t>cambió de proveedor o marca </a:t>
            </a:r>
            <a:r>
              <a:rPr lang="es-ES_tradnl" sz="3600" dirty="0"/>
              <a:t>debido al mal servicio recibido”.</a:t>
            </a:r>
          </a:p>
          <a:p>
            <a:pPr lvl="1"/>
            <a:r>
              <a:rPr lang="es-ES_tradnl" sz="1400" dirty="0"/>
              <a:t>estudio publicado por Accenture en el 2015, realizado en 11 sectores de la industria  (publicado en Puromarketing.com.) </a:t>
            </a:r>
          </a:p>
        </p:txBody>
      </p:sp>
      <p:pic>
        <p:nvPicPr>
          <p:cNvPr id="6" name="Picture 2" descr="http://t1.gstatic.com/images?q=tbn:ANd9GcSNTO1LlxwgVJoVYEorpF03mtzZsYzQiZTfkoioS49Y_r_JzmOmqw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0446" y="1988840"/>
            <a:ext cx="3960440" cy="2966507"/>
          </a:xfrm>
          <a:prstGeom prst="rect">
            <a:avLst/>
          </a:prstGeom>
          <a:noFill/>
          <a:effectLst>
            <a:softEdge rad="1016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Datos a Considerar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33019" y="1552575"/>
            <a:ext cx="8503920" cy="4572000"/>
          </a:xfrm>
        </p:spPr>
        <p:txBody>
          <a:bodyPr/>
          <a:lstStyle/>
          <a:p>
            <a:r>
              <a:rPr lang="es-ES_tradnl" sz="3600" dirty="0"/>
              <a:t>“El </a:t>
            </a:r>
            <a:r>
              <a:rPr lang="es-ES_tradnl" sz="3600" b="1" i="1" dirty="0"/>
              <a:t>mal servicio </a:t>
            </a:r>
            <a:r>
              <a:rPr lang="es-ES_tradnl" sz="3600" dirty="0"/>
              <a:t>se comunica un promedio de </a:t>
            </a:r>
            <a:r>
              <a:rPr lang="es-ES_tradnl" sz="3600" b="1" i="1" dirty="0"/>
              <a:t>11 veces</a:t>
            </a:r>
            <a:r>
              <a:rPr lang="es-ES_tradnl" sz="3600" dirty="0"/>
              <a:t> mientras que el </a:t>
            </a:r>
            <a:r>
              <a:rPr lang="es-ES_tradnl" sz="3600" b="1" i="1" dirty="0"/>
              <a:t>buen servicio </a:t>
            </a:r>
            <a:r>
              <a:rPr lang="es-ES_tradnl" sz="3600" dirty="0"/>
              <a:t>solamente </a:t>
            </a:r>
            <a:r>
              <a:rPr lang="es-ES_tradnl" sz="3600" b="1" i="1" dirty="0"/>
              <a:t>5 veces.”</a:t>
            </a:r>
          </a:p>
          <a:p>
            <a:endParaRPr lang="es-ES_tradnl" b="1" i="1" dirty="0"/>
          </a:p>
        </p:txBody>
      </p:sp>
      <p:pic>
        <p:nvPicPr>
          <p:cNvPr id="2050" name="Picture 2" descr="https://encrypted-tbn0.gstatic.com/images?q=tbn:ANd9GcRfFYGejBZHaHtf69nDfIi4eYVrROzcvSDWn_B0SiR65pYFy1riq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532" y="3645024"/>
            <a:ext cx="3480839" cy="257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Entendiendo el Servicio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2179708"/>
            <a:ext cx="4038600" cy="3065512"/>
          </a:xfrm>
        </p:spPr>
        <p:txBody>
          <a:bodyPr>
            <a:normAutofit lnSpcReduction="10000"/>
          </a:bodyPr>
          <a:lstStyle/>
          <a:p>
            <a:r>
              <a:rPr lang="es-ES_tradnl" sz="3600" dirty="0"/>
              <a:t>Servicio es toda actividad enfocada a satisfacer las necesidades y deseos  de otros.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s-ES_tradnl" sz="800" dirty="0"/>
              <a:t>.</a:t>
            </a:r>
          </a:p>
        </p:txBody>
      </p:sp>
      <p:pic>
        <p:nvPicPr>
          <p:cNvPr id="1028" name="Picture 4" descr="Resultado de imagen de cliente compran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531" y="2626629"/>
            <a:ext cx="3256737" cy="217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Datos a considerar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sz="3600" dirty="0"/>
              <a:t>“Solamente un </a:t>
            </a:r>
            <a:r>
              <a:rPr lang="es-ES_tradnl" sz="3600" b="1" i="1" dirty="0"/>
              <a:t>4% de los clientes disgustados se quejan</a:t>
            </a:r>
            <a:r>
              <a:rPr lang="es-ES_tradnl" sz="3600" dirty="0"/>
              <a:t> cuando reciben un servicio o producto de mala calidad.”</a:t>
            </a:r>
          </a:p>
          <a:p>
            <a:pPr lvl="2"/>
            <a:r>
              <a:rPr lang="es-ES_tradnl" sz="1400" dirty="0"/>
              <a:t>Performance </a:t>
            </a:r>
            <a:r>
              <a:rPr lang="es-ES_tradnl" sz="1400" dirty="0" err="1"/>
              <a:t>Research</a:t>
            </a:r>
            <a:r>
              <a:rPr lang="es-ES_tradnl" sz="1400" dirty="0"/>
              <a:t> </a:t>
            </a:r>
            <a:r>
              <a:rPr lang="es-ES_tradnl" sz="1400" dirty="0" err="1"/>
              <a:t>Associates</a:t>
            </a:r>
            <a:endParaRPr lang="es-ES_tradnl" sz="1400" dirty="0"/>
          </a:p>
          <a:p>
            <a:endParaRPr lang="es-SV" dirty="0"/>
          </a:p>
        </p:txBody>
      </p:sp>
      <p:pic>
        <p:nvPicPr>
          <p:cNvPr id="3074" name="Picture 2" descr="http://codiceinformativo.com/wp-content/uploads/2014/08/icebe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57715"/>
            <a:ext cx="3574079" cy="237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023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/>
              <a:t>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332656"/>
            <a:ext cx="7772400" cy="1800200"/>
          </a:xfrm>
        </p:spPr>
        <p:txBody>
          <a:bodyPr>
            <a:normAutofit/>
          </a:bodyPr>
          <a:lstStyle/>
          <a:p>
            <a:r>
              <a:rPr lang="es-SV" dirty="0"/>
              <a:t>Cuáles son los beneficios del buen servicio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921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Beneficios del buen servicio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b="1" i="1" dirty="0"/>
              <a:t>Previene</a:t>
            </a:r>
            <a:r>
              <a:rPr lang="es-ES_tradnl" dirty="0"/>
              <a:t> la insatisfacción  y las quejas.</a:t>
            </a:r>
          </a:p>
          <a:p>
            <a:r>
              <a:rPr lang="es-ES_tradnl" b="1" i="1" dirty="0"/>
              <a:t>Reduce</a:t>
            </a:r>
            <a:r>
              <a:rPr lang="es-ES_tradnl" dirty="0"/>
              <a:t> los costos de corrección de problemas.</a:t>
            </a:r>
          </a:p>
          <a:p>
            <a:r>
              <a:rPr lang="es-ES_tradnl" b="1" i="1" dirty="0"/>
              <a:t>Ahorra</a:t>
            </a:r>
            <a:r>
              <a:rPr lang="es-ES_tradnl" dirty="0"/>
              <a:t> en el área de publicidad y ventas.</a:t>
            </a:r>
          </a:p>
          <a:p>
            <a:r>
              <a:rPr lang="es-ES_tradnl" b="1" i="1" dirty="0"/>
              <a:t>Disminuye</a:t>
            </a:r>
            <a:r>
              <a:rPr lang="es-ES_tradnl" dirty="0"/>
              <a:t> la deserción de los clientes.</a:t>
            </a:r>
          </a:p>
          <a:p>
            <a:r>
              <a:rPr lang="es-ES_tradnl" b="1" i="1" dirty="0"/>
              <a:t>Permite</a:t>
            </a:r>
            <a:r>
              <a:rPr lang="es-ES_tradnl" dirty="0"/>
              <a:t> sostener las utilidades.</a:t>
            </a:r>
          </a:p>
          <a:p>
            <a:r>
              <a:rPr lang="es-ES_tradnl" b="1" i="1" dirty="0"/>
              <a:t>Permite</a:t>
            </a:r>
            <a:r>
              <a:rPr lang="es-ES_tradnl" dirty="0"/>
              <a:t> hacer crecer los negocios.</a:t>
            </a:r>
          </a:p>
          <a:p>
            <a:r>
              <a:rPr lang="es-ES_tradnl" b="1" i="1" dirty="0"/>
              <a:t>Mejora</a:t>
            </a:r>
            <a:r>
              <a:rPr lang="es-ES_tradnl" dirty="0"/>
              <a:t> el clima laboral</a:t>
            </a:r>
          </a:p>
          <a:p>
            <a:r>
              <a:rPr lang="es-ES_tradnl" b="1" i="1" dirty="0"/>
              <a:t>Aumenta</a:t>
            </a:r>
            <a:r>
              <a:rPr lang="es-ES_tradnl" dirty="0"/>
              <a:t> la productividad </a:t>
            </a:r>
          </a:p>
          <a:p>
            <a:endParaRPr lang="es-ES_tradnl" dirty="0"/>
          </a:p>
        </p:txBody>
      </p:sp>
      <p:pic>
        <p:nvPicPr>
          <p:cNvPr id="19458" name="Picture 2" descr="http://t3.gstatic.com/images?q=tbn:ANd9GcTFI1Inv4D4xGP-AhsKKCwRUTeAQx71QdSLIK9nQPbY75XjbtA_b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9542" y="3955922"/>
            <a:ext cx="2143125" cy="2143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C3A399-2643-4751-B5E0-97307215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 su tiempo cosechar</a:t>
            </a:r>
            <a:r>
              <a:rPr lang="es-SV" dirty="0"/>
              <a:t>á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2876CB-3A9F-42E5-AE0A-CA1F2751FBD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200" dirty="0"/>
              <a:t>“No nos cansemos, pues, de hacer bien; </a:t>
            </a:r>
            <a:r>
              <a:rPr lang="es-SV" sz="3200" b="1" i="1" dirty="0"/>
              <a:t>porque a su tiempo segaremos</a:t>
            </a:r>
            <a:r>
              <a:rPr lang="es-SV" sz="3200" i="1" dirty="0"/>
              <a:t>,</a:t>
            </a:r>
            <a:r>
              <a:rPr lang="es-SV" sz="3200" dirty="0"/>
              <a:t> si no desmayamos.</a:t>
            </a:r>
            <a:r>
              <a:rPr lang="es-SV" sz="3200" baseline="30000" dirty="0"/>
              <a:t> </a:t>
            </a:r>
            <a:r>
              <a:rPr lang="es-SV" sz="3200" dirty="0"/>
              <a:t>Así que, según tengamos oportunidad, hagamos bien a todos, y mayormente a los de la familia de la fe.” </a:t>
            </a:r>
          </a:p>
          <a:p>
            <a:pPr lvl="1"/>
            <a:r>
              <a:rPr lang="es-SV" dirty="0"/>
              <a:t>Gálatas 6:8-9 </a:t>
            </a:r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935268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/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¿COMO PUEDO ASEGURAR </a:t>
            </a:r>
            <a:br>
              <a:rPr lang="es-ES_tradnl" dirty="0"/>
            </a:br>
            <a:r>
              <a:rPr lang="es-ES_tradnl" dirty="0"/>
              <a:t>UNA CULTURA  DE SERVICIO?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1. Establecer los valores de la empresa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sz="2800" i="1" dirty="0"/>
              <a:t>Temor a Dios</a:t>
            </a:r>
          </a:p>
          <a:p>
            <a:r>
              <a:rPr lang="es-ES_tradnl" sz="2800" i="1" dirty="0"/>
              <a:t>Honestidad</a:t>
            </a:r>
          </a:p>
          <a:p>
            <a:r>
              <a:rPr lang="es-ES_tradnl" sz="2800" i="1" dirty="0"/>
              <a:t>Confianza</a:t>
            </a:r>
          </a:p>
          <a:p>
            <a:r>
              <a:rPr lang="es-ES_tradnl" sz="2800" i="1" dirty="0"/>
              <a:t>Cortesía</a:t>
            </a:r>
          </a:p>
          <a:p>
            <a:r>
              <a:rPr lang="es-ES_tradnl" sz="2800" i="1" dirty="0"/>
              <a:t>Empatía</a:t>
            </a:r>
          </a:p>
          <a:p>
            <a:r>
              <a:rPr lang="es-ES_tradnl" sz="2800" i="1" dirty="0"/>
              <a:t>Respeto</a:t>
            </a:r>
          </a:p>
          <a:p>
            <a:r>
              <a:rPr lang="es-ES_tradnl" sz="2800" i="1" dirty="0"/>
              <a:t>Servicio a la Comunidad</a:t>
            </a:r>
          </a:p>
          <a:p>
            <a:r>
              <a:rPr lang="es-ES_tradnl" sz="2800" i="1" dirty="0"/>
              <a:t>Relación Ganar-Ganar</a:t>
            </a:r>
            <a:r>
              <a:rPr lang="es-ES_tradnl" i="1" dirty="0"/>
              <a:t>.</a:t>
            </a:r>
          </a:p>
        </p:txBody>
      </p:sp>
      <p:pic>
        <p:nvPicPr>
          <p:cNvPr id="7" name="Picture 2" descr="Image result for principios y valores">
            <a:extLst>
              <a:ext uri="{FF2B5EF4-FFF2-40B4-BE49-F238E27FC236}">
                <a16:creationId xmlns:a16="http://schemas.microsoft.com/office/drawing/2014/main" id="{BE486D91-FC8A-418D-84F7-8211BF41B1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89524"/>
            <a:ext cx="3989455" cy="3971724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E9B3E8A-FDA8-492B-AE7F-EF37BA49B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err="1"/>
              <a:t>Francois</a:t>
            </a:r>
            <a:r>
              <a:rPr lang="es-SV" dirty="0"/>
              <a:t> Voltaire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9FAFD7-AFDD-4EA8-BFB9-6E317EC9183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16992" y="1628800"/>
            <a:ext cx="8503920" cy="1973960"/>
          </a:xfrm>
          <a:solidFill>
            <a:srgbClr val="FFC000"/>
          </a:solidFill>
        </p:spPr>
        <p:txBody>
          <a:bodyPr/>
          <a:lstStyle/>
          <a:p>
            <a:pPr marL="0" indent="0" algn="ctr">
              <a:buNone/>
            </a:pPr>
            <a:r>
              <a:rPr lang="es-SV" sz="4000" b="1" dirty="0"/>
              <a:t>“</a:t>
            </a:r>
            <a:r>
              <a:rPr lang="es-SV" sz="4000" b="1" i="1" dirty="0"/>
              <a:t>Los que creen que el dinero lo hace todo, suelen hacer cualquier cosa por dinero.”</a:t>
            </a:r>
          </a:p>
          <a:p>
            <a:endParaRPr lang="es-SV" dirty="0"/>
          </a:p>
        </p:txBody>
      </p:sp>
      <p:pic>
        <p:nvPicPr>
          <p:cNvPr id="5122" name="Picture 2" descr="Image result for los que creen que el dinero lo hace todo">
            <a:extLst>
              <a:ext uri="{FF2B5EF4-FFF2-40B4-BE49-F238E27FC236}">
                <a16:creationId xmlns:a16="http://schemas.microsoft.com/office/drawing/2014/main" id="{F140059D-DF45-4C5B-A3DB-3B3B4044A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89040"/>
            <a:ext cx="2446412" cy="2453607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923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Fundamento</a:t>
            </a:r>
            <a:r>
              <a:rPr lang="en-US" dirty="0"/>
              <a:t> de los </a:t>
            </a:r>
            <a:r>
              <a:rPr lang="en-US" dirty="0" err="1"/>
              <a:t>Valores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600" dirty="0"/>
              <a:t>“Por lo demás, hermanos, </a:t>
            </a:r>
            <a:r>
              <a:rPr lang="es-SV" sz="3600" b="1" i="1" dirty="0"/>
              <a:t>todo lo que es verdadero</a:t>
            </a:r>
            <a:r>
              <a:rPr lang="es-SV" sz="3600" dirty="0"/>
              <a:t>, todo lo honesto, todo lo justo, todo lo puro, todo lo amable, todo lo que es de buen nombre; </a:t>
            </a:r>
            <a:r>
              <a:rPr lang="es-SV" sz="3600" b="1" i="1" dirty="0"/>
              <a:t>si hay virtud alguna, </a:t>
            </a:r>
            <a:r>
              <a:rPr lang="es-SV" sz="3600" dirty="0"/>
              <a:t>si algo digno de alabanza</a:t>
            </a:r>
            <a:r>
              <a:rPr lang="es-SV" sz="3600" b="1" i="1" dirty="0"/>
              <a:t>, en esto pensad</a:t>
            </a:r>
            <a:r>
              <a:rPr lang="es-SV" sz="3600" dirty="0"/>
              <a:t>.”</a:t>
            </a:r>
          </a:p>
          <a:p>
            <a:pPr lvl="1"/>
            <a:r>
              <a:rPr lang="es-SV" dirty="0"/>
              <a:t>Filipenses 4:8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Filosofía de </a:t>
            </a:r>
            <a:r>
              <a:rPr lang="es-ES_tradnl" dirty="0" err="1"/>
              <a:t>Land´s</a:t>
            </a:r>
            <a:r>
              <a:rPr lang="es-ES_tradnl" dirty="0"/>
              <a:t> </a:t>
            </a:r>
            <a:r>
              <a:rPr lang="es-ES_tradnl" dirty="0" err="1"/>
              <a:t>End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_tradnl" sz="3200" dirty="0"/>
              <a:t>En LAND´S END, nuestra garantía es tan parecida a estrechar la mano como son claras las palabras: </a:t>
            </a:r>
            <a:r>
              <a:rPr lang="es-ES_tradnl" sz="3200" b="1" i="1" dirty="0"/>
              <a:t>GARANTIZADO. PUNTO</a:t>
            </a:r>
            <a:r>
              <a:rPr lang="es-ES_tradnl" sz="3200" dirty="0"/>
              <a:t>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_tradnl" sz="800" dirty="0"/>
              <a:t>.</a:t>
            </a:r>
          </a:p>
        </p:txBody>
      </p:sp>
      <p:pic>
        <p:nvPicPr>
          <p:cNvPr id="16386" name="Picture 2" descr="http://t2.gstatic.com/images?q=tbn:ANd9GcQLmLQL6w38QJ9K7qmFcQzHwfIfpnc_FwdAVktycL4szEJgqPQ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988840"/>
            <a:ext cx="3167405" cy="3587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Garantía de </a:t>
            </a:r>
            <a:r>
              <a:rPr lang="es-ES_tradnl" dirty="0" err="1"/>
              <a:t>Land´s</a:t>
            </a:r>
            <a:r>
              <a:rPr lang="es-ES_tradnl" dirty="0"/>
              <a:t> </a:t>
            </a:r>
            <a:r>
              <a:rPr lang="es-ES_tradnl" dirty="0" err="1"/>
              <a:t>End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371600"/>
            <a:ext cx="4320480" cy="4903328"/>
          </a:xfrm>
        </p:spPr>
        <p:txBody>
          <a:bodyPr>
            <a:normAutofit fontScale="85000" lnSpcReduction="20000"/>
          </a:bodyPr>
          <a:lstStyle/>
          <a:p>
            <a:r>
              <a:rPr lang="es-ES_tradnl" sz="4000" dirty="0"/>
              <a:t>“Si no queda </a:t>
            </a:r>
            <a:r>
              <a:rPr lang="es-ES_tradnl" sz="4000" b="1" i="1" dirty="0"/>
              <a:t>satisfecho</a:t>
            </a:r>
            <a:r>
              <a:rPr lang="es-ES_tradnl" sz="4000" dirty="0"/>
              <a:t> con </a:t>
            </a:r>
            <a:r>
              <a:rPr lang="es-ES_tradnl" sz="4000" b="1" i="1" dirty="0"/>
              <a:t>cualquier producto </a:t>
            </a:r>
            <a:r>
              <a:rPr lang="es-ES_tradnl" sz="4000" dirty="0"/>
              <a:t>que compre en nuestras tiendas, </a:t>
            </a:r>
            <a:r>
              <a:rPr lang="es-ES_tradnl" sz="4000" b="1" i="1" dirty="0"/>
              <a:t>en cualquier momento</a:t>
            </a:r>
            <a:r>
              <a:rPr lang="es-ES_tradnl" sz="4000" dirty="0"/>
              <a:t>, devuélvalo y le </a:t>
            </a:r>
            <a:r>
              <a:rPr lang="es-ES_tradnl" sz="4000" b="1" i="1" dirty="0"/>
              <a:t>reembolsaremos</a:t>
            </a:r>
            <a:r>
              <a:rPr lang="es-ES_tradnl" sz="4000" dirty="0"/>
              <a:t> su dinero.”</a:t>
            </a:r>
          </a:p>
          <a:p>
            <a:endParaRPr lang="es-ES_tradnl" dirty="0"/>
          </a:p>
        </p:txBody>
      </p:sp>
      <p:pic>
        <p:nvPicPr>
          <p:cNvPr id="6146" name="Picture 2" descr="Related image">
            <a:extLst>
              <a:ext uri="{FF2B5EF4-FFF2-40B4-BE49-F238E27FC236}">
                <a16:creationId xmlns:a16="http://schemas.microsoft.com/office/drawing/2014/main" id="{835C6D37-6B3F-40F6-935A-45AE99AA057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3942199" cy="479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Jesús y el Servicio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s-SV" dirty="0"/>
          </a:p>
          <a:p>
            <a:r>
              <a:rPr lang="es-SV" sz="3600" dirty="0"/>
              <a:t>“…sino que el que quiera hacerse grande entre vosotros </a:t>
            </a:r>
            <a:r>
              <a:rPr lang="es-SV" sz="3600" b="1" i="1" dirty="0"/>
              <a:t>será vuestro servidor</a:t>
            </a:r>
            <a:r>
              <a:rPr lang="es-SV" sz="3600" dirty="0"/>
              <a:t>, y el que de vosotros quiera ser el primero, </a:t>
            </a:r>
            <a:r>
              <a:rPr lang="es-SV" sz="4000" b="1" i="1" dirty="0"/>
              <a:t>será siervo de todos.”</a:t>
            </a:r>
          </a:p>
          <a:p>
            <a:pPr lvl="1"/>
            <a:r>
              <a:rPr lang="es-SV" dirty="0"/>
              <a:t>Marcos 10:43-44</a:t>
            </a:r>
          </a:p>
        </p:txBody>
      </p:sp>
    </p:spTree>
    <p:extLst>
      <p:ext uri="{BB962C8B-B14F-4D97-AF65-F5344CB8AC3E}">
        <p14:creationId xmlns:p14="http://schemas.microsoft.com/office/powerpoint/2010/main" val="2985095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6C58B16-C871-430B-8A14-B2984664D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Los valores reflejados en la misión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F388A5F-0290-405F-A1C9-5107DA2BA41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sz="3200" dirty="0"/>
              <a:t>NOVACARE</a:t>
            </a:r>
          </a:p>
          <a:p>
            <a:pPr lvl="1"/>
            <a:r>
              <a:rPr lang="es-ES_tradnl" sz="3600" dirty="0"/>
              <a:t>“Somos una compañía del </a:t>
            </a:r>
            <a:r>
              <a:rPr lang="es-ES_tradnl" sz="3600" b="1" i="1" dirty="0"/>
              <a:t>cuidado de la salud</a:t>
            </a:r>
            <a:r>
              <a:rPr lang="es-ES_tradnl" sz="3600" dirty="0"/>
              <a:t>. Estamos comprometidos a marcar una diferencia </a:t>
            </a:r>
            <a:r>
              <a:rPr lang="es-ES_tradnl" sz="3600" b="1" i="1" dirty="0"/>
              <a:t>mejorando el futuro de todos los pacientes</a:t>
            </a:r>
            <a:r>
              <a:rPr lang="es-ES_tradnl" sz="3600" dirty="0"/>
              <a:t>. </a:t>
            </a:r>
            <a:endParaRPr lang="es-ES_tradnl" sz="3600" b="1" i="1" dirty="0"/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117137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262FD-13A9-43CB-927C-473FE617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2.  Establecer Políticas y Procedimientos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EFE9B3-1CF8-4DA1-9BA7-CED7C94CF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126232" cy="4681728"/>
          </a:xfrm>
        </p:spPr>
        <p:txBody>
          <a:bodyPr/>
          <a:lstStyle/>
          <a:p>
            <a:r>
              <a:rPr lang="es-ES_tradnl" b="1" i="1" dirty="0"/>
              <a:t>Recepción</a:t>
            </a:r>
          </a:p>
          <a:p>
            <a:r>
              <a:rPr lang="es-ES_tradnl" b="1" i="1" dirty="0"/>
              <a:t>Facturación</a:t>
            </a:r>
          </a:p>
          <a:p>
            <a:r>
              <a:rPr lang="es-ES_tradnl" b="1" i="1" dirty="0"/>
              <a:t>Despacho</a:t>
            </a:r>
          </a:p>
          <a:p>
            <a:r>
              <a:rPr lang="es-ES_tradnl" b="1" i="1" dirty="0"/>
              <a:t>Garantías</a:t>
            </a:r>
          </a:p>
          <a:p>
            <a:pPr lvl="1"/>
            <a:r>
              <a:rPr lang="es-ES_tradnl" b="1" i="1" dirty="0"/>
              <a:t>Devoluciones </a:t>
            </a:r>
          </a:p>
          <a:p>
            <a:pPr lvl="1"/>
            <a:r>
              <a:rPr lang="es-ES_tradnl" b="1" i="1" dirty="0"/>
              <a:t>Cambios</a:t>
            </a:r>
          </a:p>
          <a:p>
            <a:pPr lvl="1"/>
            <a:r>
              <a:rPr lang="es-ES_tradnl" b="1" i="1" dirty="0"/>
              <a:t>Anulaciones</a:t>
            </a:r>
          </a:p>
          <a:p>
            <a:r>
              <a:rPr lang="es-ES_tradnl" b="1" i="1" dirty="0"/>
              <a:t>Entregas a domicilio</a:t>
            </a:r>
          </a:p>
          <a:p>
            <a:r>
              <a:rPr lang="es-ES_tradnl" b="1" i="1" dirty="0"/>
              <a:t>Manejo de quejas</a:t>
            </a:r>
          </a:p>
          <a:p>
            <a:pPr>
              <a:buNone/>
            </a:pPr>
            <a:endParaRPr lang="es-ES_tradnl" dirty="0"/>
          </a:p>
          <a:p>
            <a:endParaRPr lang="es-SV" dirty="0"/>
          </a:p>
        </p:txBody>
      </p:sp>
      <p:pic>
        <p:nvPicPr>
          <p:cNvPr id="6" name="Picture 2" descr="Image result for procedimientos">
            <a:extLst>
              <a:ext uri="{FF2B5EF4-FFF2-40B4-BE49-F238E27FC236}">
                <a16:creationId xmlns:a16="http://schemas.microsoft.com/office/drawing/2014/main" id="{A97664E1-8A61-4C87-A959-7D1F2D50DE2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4053347" cy="44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818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Las reglas en función del cliente</a:t>
            </a:r>
            <a:endParaRPr lang="es-SV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01752" y="2145440"/>
            <a:ext cx="4038600" cy="272372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s-ES_tradnl" sz="3200" dirty="0"/>
              <a:t>Las reglas no deben  </a:t>
            </a:r>
            <a:r>
              <a:rPr lang="es-ES_tradnl" sz="3200" b="1" i="1" dirty="0"/>
              <a:t>complicarle </a:t>
            </a:r>
            <a:r>
              <a:rPr lang="es-ES_tradnl" sz="3200" dirty="0"/>
              <a:t>al cliente</a:t>
            </a:r>
            <a:r>
              <a:rPr lang="es-ES_tradnl" sz="3200" b="1" i="1" dirty="0"/>
              <a:t> </a:t>
            </a:r>
            <a:r>
              <a:rPr lang="es-ES_tradnl" sz="3200" dirty="0"/>
              <a:t>su relación con la empresa, sino </a:t>
            </a:r>
            <a:r>
              <a:rPr lang="es-ES_tradnl" sz="3200" b="1" i="1" dirty="0"/>
              <a:t>facilitársela.</a:t>
            </a:r>
          </a:p>
          <a:p>
            <a:endParaRPr lang="es-SV" dirty="0"/>
          </a:p>
        </p:txBody>
      </p:sp>
      <p:pic>
        <p:nvPicPr>
          <p:cNvPr id="6" name="Picture 2" descr="http://t3.gstatic.com/images?q=tbn:ANd9GcQJ3pANqd9IEh_l1qKs614SNRVe0zhzLx1qLwvTDJC2Qqxn7RO8pQ">
            <a:extLst>
              <a:ext uri="{FF2B5EF4-FFF2-40B4-BE49-F238E27FC236}">
                <a16:creationId xmlns:a16="http://schemas.microsoft.com/office/drawing/2014/main" id="{52C0124D-0610-4231-AA69-91D1878121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4323" y="1556792"/>
            <a:ext cx="4248472" cy="4248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90363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YUDENME...GRITA_EL_CLIENTE_Gu_a_para_EMPLEADOS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228600"/>
            <a:ext cx="8784976" cy="6137265"/>
          </a:xfrm>
        </p:spPr>
      </p:pic>
    </p:spTree>
    <p:extLst>
      <p:ext uri="{BB962C8B-B14F-4D97-AF65-F5344CB8AC3E}">
        <p14:creationId xmlns:p14="http://schemas.microsoft.com/office/powerpoint/2010/main" val="61314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Cosas que complican el servicio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s-ES_tradnl" dirty="0"/>
          </a:p>
          <a:p>
            <a:r>
              <a:rPr lang="es-ES_tradnl" sz="3300" dirty="0"/>
              <a:t>Los pines de seguridad.</a:t>
            </a:r>
          </a:p>
          <a:p>
            <a:r>
              <a:rPr lang="es-ES_tradnl" sz="3300" dirty="0"/>
              <a:t>Los registros al entrar.</a:t>
            </a:r>
          </a:p>
          <a:p>
            <a:r>
              <a:rPr lang="es-ES_tradnl" sz="3300" dirty="0"/>
              <a:t>Falta de vuelto</a:t>
            </a:r>
          </a:p>
          <a:p>
            <a:r>
              <a:rPr lang="es-ES_tradnl" sz="3300" dirty="0"/>
              <a:t>Falta de Cajeros. </a:t>
            </a:r>
          </a:p>
          <a:p>
            <a:r>
              <a:rPr lang="es-ES_tradnl" sz="3300" dirty="0"/>
              <a:t>Cajeros en entrenamiento.</a:t>
            </a:r>
          </a:p>
          <a:p>
            <a:r>
              <a:rPr lang="es-ES_tradnl" sz="3300" dirty="0"/>
              <a:t>Gradas eléctricas desconectadas.</a:t>
            </a:r>
          </a:p>
          <a:p>
            <a:r>
              <a:rPr lang="es-ES_tradnl" sz="3300" dirty="0"/>
              <a:t>Llamadas telefónicas No atendidas.</a:t>
            </a:r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470205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A6259-CFE9-4232-9A44-BDE065C60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Dios las estableció a su pueblo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8A9075-532B-4AF9-84CC-B1F017F81EF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600" dirty="0"/>
              <a:t>“Está tú por el pueblo delante de Dios, y somete tú los asuntos a Dios. Y enseña a ellos las ordenanzas y las leyes, y muéstrales el camino por donde deben andar, y lo que han de hacer.”</a:t>
            </a:r>
          </a:p>
          <a:p>
            <a:pPr lvl="1"/>
            <a:r>
              <a:rPr lang="es-SV" dirty="0"/>
              <a:t>Éxodo 18:19-20</a:t>
            </a:r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717217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3. Facultar (</a:t>
            </a:r>
            <a:r>
              <a:rPr lang="es-ES_tradnl" dirty="0" err="1"/>
              <a:t>Empowerment</a:t>
            </a:r>
            <a:r>
              <a:rPr lang="es-ES_tradnl" dirty="0"/>
              <a:t>)</a:t>
            </a:r>
            <a:endParaRPr lang="es-SV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02633" y="1510639"/>
            <a:ext cx="4038600" cy="4681728"/>
          </a:xfrm>
        </p:spPr>
        <p:txBody>
          <a:bodyPr/>
          <a:lstStyle/>
          <a:p>
            <a:r>
              <a:rPr lang="es-ES_tradnl" sz="4000" dirty="0"/>
              <a:t>Tres tipos de niveles: </a:t>
            </a:r>
          </a:p>
          <a:p>
            <a:pPr lvl="1"/>
            <a:r>
              <a:rPr lang="es-ES_tradnl" sz="3700" i="1" dirty="0"/>
              <a:t>Rojo</a:t>
            </a:r>
          </a:p>
          <a:p>
            <a:pPr lvl="1"/>
            <a:r>
              <a:rPr lang="es-ES_tradnl" sz="3700" i="1" dirty="0"/>
              <a:t> Amarillo</a:t>
            </a:r>
          </a:p>
          <a:p>
            <a:pPr lvl="1"/>
            <a:r>
              <a:rPr lang="es-ES_tradnl" sz="3700" i="1" dirty="0"/>
              <a:t> Verde</a:t>
            </a:r>
          </a:p>
          <a:p>
            <a:endParaRPr lang="es-SV" dirty="0"/>
          </a:p>
        </p:txBody>
      </p:sp>
      <p:pic>
        <p:nvPicPr>
          <p:cNvPr id="6" name="Picture 2" descr="http://t2.gstatic.com/images?q=tbn:ANd9GcTzM82dV_NHLPnaP0QsAZ-xzGiqrXyiDbNvZ1J3HpuSFj3c7HGom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484784"/>
            <a:ext cx="1781572" cy="4342582"/>
          </a:xfrm>
          <a:prstGeom prst="rect">
            <a:avLst/>
          </a:prstGeom>
          <a:noFill/>
        </p:spPr>
      </p:pic>
      <p:pic>
        <p:nvPicPr>
          <p:cNvPr id="11266" name="Picture 2" descr="Image result for 80%">
            <a:extLst>
              <a:ext uri="{FF2B5EF4-FFF2-40B4-BE49-F238E27FC236}">
                <a16:creationId xmlns:a16="http://schemas.microsoft.com/office/drawing/2014/main" id="{F86CFFCF-4411-40F8-B2E2-351022450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53136"/>
            <a:ext cx="230425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4B26779-3526-4D45-A880-7BECBB0D40FF}"/>
              </a:ext>
            </a:extLst>
          </p:cNvPr>
          <p:cNvCxnSpPr>
            <a:cxnSpLocks/>
          </p:cNvCxnSpPr>
          <p:nvPr/>
        </p:nvCxnSpPr>
        <p:spPr>
          <a:xfrm>
            <a:off x="5256075" y="4869160"/>
            <a:ext cx="936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069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0C26BB-EBB7-4D7F-87FB-0A65DA89A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Jesús facultó a sus discípulos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5F5EA7-D67A-4E84-815A-A578868E38B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600" dirty="0"/>
              <a:t>“A éstos les dio el nombre de apóstoles, </a:t>
            </a:r>
            <a:r>
              <a:rPr lang="es-SV" sz="3600" b="1" baseline="30000" dirty="0"/>
              <a:t> </a:t>
            </a:r>
            <a:r>
              <a:rPr lang="es-SV" sz="3600" dirty="0"/>
              <a:t>y </a:t>
            </a:r>
            <a:r>
              <a:rPr lang="es-SV" sz="3600" b="1" i="1" dirty="0"/>
              <a:t>les dio autoridad </a:t>
            </a:r>
            <a:r>
              <a:rPr lang="es-SV" sz="3600" dirty="0"/>
              <a:t>para expulsar a los demonios.” </a:t>
            </a:r>
          </a:p>
          <a:p>
            <a:pPr lvl="1"/>
            <a:r>
              <a:rPr lang="es-SV" dirty="0"/>
              <a:t>Marcos 3:13</a:t>
            </a:r>
          </a:p>
        </p:txBody>
      </p:sp>
    </p:spTree>
    <p:extLst>
      <p:ext uri="{BB962C8B-B14F-4D97-AF65-F5344CB8AC3E}">
        <p14:creationId xmlns:p14="http://schemas.microsoft.com/office/powerpoint/2010/main" val="31623147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Predicar</a:t>
            </a:r>
            <a:r>
              <a:rPr lang="en-US" dirty="0"/>
              <a:t> con el </a:t>
            </a:r>
            <a:r>
              <a:rPr lang="en-US" dirty="0" err="1"/>
              <a:t>ejemplo</a:t>
            </a:r>
            <a:endParaRPr lang="en-U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SV" sz="2800" b="1" i="1" dirty="0"/>
              <a:t>Romanos 2:21         </a:t>
            </a:r>
            <a:r>
              <a:rPr lang="es-SV" sz="3600" dirty="0"/>
              <a:t>“ Tú, pues, que enseñas a otro, ¿no te enseñas a ti mismo? Tú que predicas que no se ha de hurtar, ¿hurtas?”</a:t>
            </a:r>
          </a:p>
        </p:txBody>
      </p:sp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D2F9F1FF-65BA-43E6-9963-C306CE6551E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628800"/>
            <a:ext cx="4104456" cy="4104456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redicar con el ejemplo frases">
            <a:extLst>
              <a:ext uri="{FF2B5EF4-FFF2-40B4-BE49-F238E27FC236}">
                <a16:creationId xmlns:a16="http://schemas.microsoft.com/office/drawing/2014/main" id="{B6A945F0-4644-4021-BBB5-66EBBA9EBB1C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620000" cy="457200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005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El mayor ejemplo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600" dirty="0"/>
              <a:t>“Porque el Hijo del Hombre </a:t>
            </a:r>
            <a:r>
              <a:rPr lang="es-SV" sz="3600" b="1" i="1" dirty="0"/>
              <a:t>no vino para ser servido, sino para servir</a:t>
            </a:r>
            <a:r>
              <a:rPr lang="es-SV" sz="3600" dirty="0"/>
              <a:t>, y para dar su vida en rescate por muchos.”</a:t>
            </a:r>
          </a:p>
          <a:p>
            <a:pPr lvl="1"/>
            <a:r>
              <a:rPr lang="es-SV" sz="2300" dirty="0"/>
              <a:t>Marcos 10:45</a:t>
            </a:r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9325873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542D8A-F888-45F6-BE88-4E040AFEC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La Ley de la Imitación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ACC564-58CE-4F7D-90FE-950CD786B73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71225" y="1556792"/>
            <a:ext cx="8503920" cy="4782272"/>
          </a:xfrm>
        </p:spPr>
        <p:txBody>
          <a:bodyPr>
            <a:normAutofit/>
          </a:bodyPr>
          <a:lstStyle/>
          <a:p>
            <a:r>
              <a:rPr lang="es-SV" sz="3200" dirty="0"/>
              <a:t>“Los valores de una sociedad </a:t>
            </a:r>
            <a:r>
              <a:rPr lang="es-SV" sz="3200" b="1" i="1" dirty="0"/>
              <a:t>se establecen, consolidan y extienden a través </a:t>
            </a:r>
            <a:r>
              <a:rPr lang="es-SV" sz="3200" dirty="0"/>
              <a:t>del proceso que él llamó </a:t>
            </a:r>
            <a:r>
              <a:rPr lang="es-SV" sz="3200" b="1" i="1" dirty="0"/>
              <a:t>“imitación”</a:t>
            </a:r>
            <a:r>
              <a:rPr lang="es-SV" sz="3200" dirty="0"/>
              <a:t>, en virtud del cual los individuos </a:t>
            </a:r>
            <a:r>
              <a:rPr lang="es-SV" sz="3200" i="1" dirty="0"/>
              <a:t>“copian” las conductas </a:t>
            </a:r>
            <a:r>
              <a:rPr lang="es-SV" sz="3200" dirty="0"/>
              <a:t>de los líderes del grupo y las convierten en hábitos. </a:t>
            </a:r>
          </a:p>
          <a:p>
            <a:pPr lvl="1"/>
            <a:r>
              <a:rPr lang="es-SV" sz="1800" i="1" dirty="0"/>
              <a:t>Jean-Gabriel De Tarde, (1843-1904) en su libro “Las leyes de la imitación”, publicado en 1890,</a:t>
            </a:r>
          </a:p>
        </p:txBody>
      </p:sp>
    </p:spTree>
    <p:extLst>
      <p:ext uri="{BB962C8B-B14F-4D97-AF65-F5344CB8AC3E}">
        <p14:creationId xmlns:p14="http://schemas.microsoft.com/office/powerpoint/2010/main" val="3502126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07D550-4A5F-466F-A02E-13FA8345952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23528" y="1484784"/>
            <a:ext cx="8504238" cy="4572000"/>
          </a:xfrm>
        </p:spPr>
        <p:txBody>
          <a:bodyPr/>
          <a:lstStyle/>
          <a:p>
            <a:r>
              <a:rPr lang="es-SV" sz="3600" dirty="0"/>
              <a:t>“Ellas se extienden y con el tiempo se constituyen en comportamientos distintivos de un grupo humano. De modo que </a:t>
            </a:r>
            <a:r>
              <a:rPr lang="es-SV" sz="3600" b="1" i="1" dirty="0"/>
              <a:t>la dinamia social descansa</a:t>
            </a:r>
            <a:r>
              <a:rPr lang="es-SV" sz="3600" dirty="0"/>
              <a:t>, en buena parte, </a:t>
            </a:r>
            <a:r>
              <a:rPr lang="es-SV" sz="3600" b="1" i="1" dirty="0"/>
              <a:t>sobre la imitación.</a:t>
            </a:r>
            <a:r>
              <a:rPr lang="es-SV" sz="3600" dirty="0"/>
              <a:t>”</a:t>
            </a:r>
          </a:p>
          <a:p>
            <a:pPr lvl="1"/>
            <a:r>
              <a:rPr lang="es-SV" sz="1800" i="1" dirty="0"/>
              <a:t>Jean-Gabriel De Tarde, (1843-1904), sociólogo, criminólogo y psicólogo social francés.</a:t>
            </a:r>
          </a:p>
        </p:txBody>
      </p:sp>
    </p:spTree>
    <p:extLst>
      <p:ext uri="{BB962C8B-B14F-4D97-AF65-F5344CB8AC3E}">
        <p14:creationId xmlns:p14="http://schemas.microsoft.com/office/powerpoint/2010/main" val="20213808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E6EE0D-FB9D-44D9-894E-21878FE0A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Todo comienza con el liderazgo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D387E0-C9F2-4B4D-9F3B-1378BAE01D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SV" sz="3600" dirty="0"/>
              <a:t>“Preocupémonos los unos por los otros, </a:t>
            </a:r>
            <a:r>
              <a:rPr lang="es-SV" sz="3600" b="1" i="1" dirty="0"/>
              <a:t>a fin de estimularnos </a:t>
            </a:r>
            <a:r>
              <a:rPr lang="es-SV" sz="3600" dirty="0"/>
              <a:t>al amor y a las buenas obras”.</a:t>
            </a:r>
          </a:p>
          <a:p>
            <a:pPr lvl="1"/>
            <a:r>
              <a:rPr lang="es-SV" dirty="0"/>
              <a:t>Hebreos 10:24</a:t>
            </a:r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B3949B90-2813-46E5-A129-C3CD957B3CE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522" y="2132856"/>
            <a:ext cx="4249706" cy="3009707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8758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1FE8BB-B426-48D2-8E54-957C59581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¿Qué trato reciben sus empleados?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209A601D-3448-4F79-BC65-2A09DB3F13F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5" y="1455166"/>
            <a:ext cx="4782145" cy="4782145"/>
          </a:xfrm>
          <a:prstGeom prst="rect">
            <a:avLst/>
          </a:prstGeom>
          <a:noFill/>
          <a:effectLst>
            <a:softEdge rad="546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8653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</a:t>
            </a:r>
            <a:r>
              <a:rPr lang="en-US" dirty="0" err="1"/>
              <a:t>Contratar</a:t>
            </a:r>
            <a:r>
              <a:rPr lang="en-US" dirty="0"/>
              <a:t> el personal </a:t>
            </a:r>
            <a:r>
              <a:rPr lang="en-US" dirty="0" err="1"/>
              <a:t>adecuado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1628800"/>
            <a:ext cx="4038600" cy="4681728"/>
          </a:xfrm>
        </p:spPr>
        <p:txBody>
          <a:bodyPr>
            <a:normAutofit lnSpcReduction="10000"/>
          </a:bodyPr>
          <a:lstStyle/>
          <a:p>
            <a:r>
              <a:rPr lang="en-US" sz="2800" dirty="0" err="1"/>
              <a:t>Defina</a:t>
            </a:r>
            <a:r>
              <a:rPr lang="en-US" sz="2800" dirty="0"/>
              <a:t> </a:t>
            </a:r>
            <a:r>
              <a:rPr lang="en-US" sz="2800" dirty="0" err="1"/>
              <a:t>las</a:t>
            </a:r>
            <a:r>
              <a:rPr lang="en-US" sz="2800" dirty="0"/>
              <a:t> </a:t>
            </a:r>
            <a:r>
              <a:rPr lang="en-US" sz="2800" b="1" i="1" dirty="0" err="1"/>
              <a:t>funciones</a:t>
            </a:r>
            <a:r>
              <a:rPr lang="en-US" sz="2800" dirty="0"/>
              <a:t> del </a:t>
            </a:r>
            <a:r>
              <a:rPr lang="en-US" sz="2800" dirty="0" err="1"/>
              <a:t>puesto</a:t>
            </a:r>
            <a:endParaRPr lang="en-US" sz="2800" dirty="0"/>
          </a:p>
          <a:p>
            <a:r>
              <a:rPr lang="en-US" sz="2800" dirty="0" err="1"/>
              <a:t>Defina</a:t>
            </a:r>
            <a:r>
              <a:rPr lang="en-US" sz="2800" dirty="0"/>
              <a:t> el </a:t>
            </a:r>
            <a:r>
              <a:rPr lang="en-US" sz="2800" b="1" i="1" dirty="0" err="1"/>
              <a:t>perfil</a:t>
            </a:r>
            <a:r>
              <a:rPr lang="en-US" sz="2800" b="1" i="1" dirty="0"/>
              <a:t> </a:t>
            </a:r>
            <a:r>
              <a:rPr lang="en-US" sz="2800" dirty="0" err="1"/>
              <a:t>requerido</a:t>
            </a:r>
            <a:r>
              <a:rPr lang="en-US" sz="2800" dirty="0"/>
              <a:t> </a:t>
            </a:r>
            <a:r>
              <a:rPr lang="en-US" sz="2800" dirty="0" err="1"/>
              <a:t>para</a:t>
            </a:r>
            <a:r>
              <a:rPr lang="en-US" sz="2800" dirty="0"/>
              <a:t> el </a:t>
            </a:r>
            <a:r>
              <a:rPr lang="en-US" sz="2800" dirty="0" err="1"/>
              <a:t>puesto</a:t>
            </a:r>
            <a:endParaRPr lang="en-US" sz="2800" dirty="0"/>
          </a:p>
          <a:p>
            <a:r>
              <a:rPr lang="en-US" sz="2800" dirty="0" err="1"/>
              <a:t>Prefiera</a:t>
            </a:r>
            <a:r>
              <a:rPr lang="en-US" sz="2800" dirty="0"/>
              <a:t> </a:t>
            </a:r>
            <a:r>
              <a:rPr lang="en-US" sz="2800" b="1" i="1" dirty="0" err="1"/>
              <a:t>actitud</a:t>
            </a:r>
            <a:r>
              <a:rPr lang="en-US" sz="2800" dirty="0"/>
              <a:t> </a:t>
            </a:r>
            <a:r>
              <a:rPr lang="en-US" sz="2800" dirty="0" err="1"/>
              <a:t>sobre</a:t>
            </a:r>
            <a:r>
              <a:rPr lang="en-US" sz="2800" dirty="0"/>
              <a:t> </a:t>
            </a:r>
            <a:r>
              <a:rPr lang="en-US" sz="2800" dirty="0" err="1"/>
              <a:t>aptitud</a:t>
            </a:r>
            <a:r>
              <a:rPr lang="en-US" sz="2800" dirty="0"/>
              <a:t>.</a:t>
            </a:r>
          </a:p>
          <a:p>
            <a:r>
              <a:rPr lang="en-US" sz="2800" dirty="0"/>
              <a:t>No se </a:t>
            </a:r>
            <a:r>
              <a:rPr lang="en-US" sz="2800" dirty="0" err="1"/>
              <a:t>olvide</a:t>
            </a:r>
            <a:r>
              <a:rPr lang="en-US" sz="2800" dirty="0"/>
              <a:t> de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valores</a:t>
            </a:r>
            <a:r>
              <a:rPr lang="en-US" sz="2800" dirty="0"/>
              <a:t>.</a:t>
            </a:r>
          </a:p>
          <a:p>
            <a:r>
              <a:rPr lang="en-US" sz="2800" dirty="0" err="1"/>
              <a:t>Utilice</a:t>
            </a:r>
            <a:r>
              <a:rPr lang="en-US" sz="2800" dirty="0"/>
              <a:t> la </a:t>
            </a:r>
            <a:r>
              <a:rPr lang="en-US" sz="2800" dirty="0" err="1"/>
              <a:t>prueba</a:t>
            </a:r>
            <a:r>
              <a:rPr lang="en-US" sz="2800" dirty="0"/>
              <a:t> </a:t>
            </a:r>
            <a:r>
              <a:rPr lang="en-US" sz="2800" b="1" i="1" dirty="0"/>
              <a:t>DISC.</a:t>
            </a:r>
          </a:p>
        </p:txBody>
      </p:sp>
      <p:pic>
        <p:nvPicPr>
          <p:cNvPr id="6" name="Picture 2" descr="https://encrypted-tbn2.gstatic.com/images?q=tbn:ANd9GcRGh1wrW3u1bjG93BIYlaqDCeJT5QC1_Jvqzx4QFKNnIEEZzgCf">
            <a:extLst>
              <a:ext uri="{FF2B5EF4-FFF2-40B4-BE49-F238E27FC236}">
                <a16:creationId xmlns:a16="http://schemas.microsoft.com/office/drawing/2014/main" id="{2D50D648-39C7-48D2-ABF6-B1B5298BDB8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491" y="2348880"/>
            <a:ext cx="4126883" cy="2736303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PRUEBA DISC </a:t>
            </a:r>
          </a:p>
        </p:txBody>
      </p:sp>
      <p:pic>
        <p:nvPicPr>
          <p:cNvPr id="1026" name="Picture 2" descr="https://www.discprofile.com/DiscProfile/media/Images/ED/Workplace/spanish_001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1" y="1484784"/>
            <a:ext cx="8307522" cy="483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85490219-8DD6-40A7-B4D2-EF334A20A840}"/>
              </a:ext>
            </a:extLst>
          </p:cNvPr>
          <p:cNvSpPr/>
          <p:nvPr/>
        </p:nvSpPr>
        <p:spPr>
          <a:xfrm>
            <a:off x="5724128" y="1671417"/>
            <a:ext cx="2376264" cy="44644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844708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B3740-E5DF-44D6-93F1-9552748BF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Jesús seleccionó a su equipo cercano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0C4DC6-6ED5-4555-94C9-7A6ED7104DC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200" dirty="0"/>
              <a:t>“Después Jesús subió a un cerro, y llamó </a:t>
            </a:r>
            <a:r>
              <a:rPr lang="es-SV" sz="3200" b="1" i="1" dirty="0"/>
              <a:t>a los que le pareció bien</a:t>
            </a:r>
            <a:r>
              <a:rPr lang="es-SV" sz="3200" dirty="0"/>
              <a:t>. Una vez reunidos, </a:t>
            </a:r>
            <a:r>
              <a:rPr lang="es-SV" sz="3200" b="1" i="1" dirty="0"/>
              <a:t>eligió de entre ellos a doce</a:t>
            </a:r>
            <a:r>
              <a:rPr lang="es-SV" sz="3200" dirty="0"/>
              <a:t>, para que lo acompañaran y para mandarlos a anunciar el mensaje.”</a:t>
            </a:r>
          </a:p>
          <a:p>
            <a:pPr lvl="1"/>
            <a:r>
              <a:rPr lang="es-SV" dirty="0"/>
              <a:t>Marcos 3:13-14</a:t>
            </a:r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8460981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</a:t>
            </a:r>
            <a:r>
              <a:rPr lang="en-US" dirty="0" err="1"/>
              <a:t>Capacitación</a:t>
            </a:r>
            <a:r>
              <a:rPr lang="en-US" dirty="0"/>
              <a:t> continua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7929" y="1469898"/>
            <a:ext cx="8503920" cy="4572000"/>
          </a:xfrm>
        </p:spPr>
        <p:txBody>
          <a:bodyPr/>
          <a:lstStyle/>
          <a:p>
            <a:r>
              <a:rPr lang="en-US" dirty="0" err="1"/>
              <a:t>Claridad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funciones</a:t>
            </a:r>
            <a:r>
              <a:rPr lang="en-US" dirty="0"/>
              <a:t> (</a:t>
            </a:r>
            <a:r>
              <a:rPr lang="en-US" dirty="0" err="1"/>
              <a:t>inducción</a:t>
            </a:r>
            <a:r>
              <a:rPr lang="en-US" dirty="0"/>
              <a:t>)</a:t>
            </a:r>
          </a:p>
          <a:p>
            <a:r>
              <a:rPr lang="en-US" dirty="0" err="1"/>
              <a:t>Desarrolla</a:t>
            </a:r>
            <a:r>
              <a:rPr lang="en-US" dirty="0"/>
              <a:t> </a:t>
            </a:r>
            <a:r>
              <a:rPr lang="en-US" dirty="0" err="1"/>
              <a:t>competencias</a:t>
            </a:r>
            <a:endParaRPr lang="en-US" dirty="0"/>
          </a:p>
          <a:p>
            <a:r>
              <a:rPr lang="en-US" dirty="0" err="1"/>
              <a:t>Ahorra</a:t>
            </a:r>
            <a:r>
              <a:rPr lang="en-US" dirty="0"/>
              <a:t> </a:t>
            </a:r>
            <a:r>
              <a:rPr lang="en-US" dirty="0" err="1"/>
              <a:t>tiempo</a:t>
            </a:r>
            <a:r>
              <a:rPr lang="en-US" dirty="0"/>
              <a:t> al </a:t>
            </a:r>
            <a:r>
              <a:rPr lang="en-US" dirty="0" err="1"/>
              <a:t>cliente</a:t>
            </a:r>
            <a:endParaRPr lang="en-US" dirty="0"/>
          </a:p>
          <a:p>
            <a:r>
              <a:rPr lang="en-US" dirty="0"/>
              <a:t>Motiva al personal</a:t>
            </a:r>
          </a:p>
          <a:p>
            <a:r>
              <a:rPr lang="en-US" dirty="0" err="1"/>
              <a:t>Incluir</a:t>
            </a:r>
            <a:r>
              <a:rPr lang="en-US" dirty="0"/>
              <a:t> al personal de </a:t>
            </a:r>
            <a:r>
              <a:rPr lang="en-US" dirty="0" err="1"/>
              <a:t>Seguridad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6146" name="Picture 2" descr="http://xozzer.com/wp-content/uploads/2013/12/entrenamiento-de-futb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94" y="4381217"/>
            <a:ext cx="4252595" cy="1993404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0C7CDB7E-3A5A-41B7-AC9A-2AC46F341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418" y="4365104"/>
            <a:ext cx="3827652" cy="2009517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122" y="188640"/>
            <a:ext cx="6589199" cy="648072"/>
          </a:xfrm>
        </p:spPr>
        <p:txBody>
          <a:bodyPr>
            <a:normAutofit/>
          </a:bodyPr>
          <a:lstStyle/>
          <a:p>
            <a:r>
              <a:rPr lang="es-ES_tradnl" dirty="0"/>
              <a:t>Desarrollo de Competencias</a:t>
            </a:r>
          </a:p>
        </p:txBody>
      </p:sp>
      <p:pic>
        <p:nvPicPr>
          <p:cNvPr id="5" name="Picture 2" descr="Resultado de imagen de conocimiento o actitud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3600"/>
            <a:ext cx="5653297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314379" y="1628800"/>
            <a:ext cx="6206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SV" b="1" dirty="0"/>
              <a:t>20</a:t>
            </a:r>
            <a:r>
              <a:rPr lang="es-SV" dirty="0"/>
              <a:t>%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892483" y="4941168"/>
            <a:ext cx="64312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SV" b="1" dirty="0"/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11208588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551A8F06-7485-4E35-849E-BF6279458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Jesús enseñó a sus discípulos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1463DD-F7A3-4C40-A9E7-43389D9A33D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600" dirty="0"/>
              <a:t>“Y les dijo: Venid en </a:t>
            </a:r>
            <a:r>
              <a:rPr lang="es-SV" sz="3600" dirty="0" err="1"/>
              <a:t>pos</a:t>
            </a:r>
            <a:r>
              <a:rPr lang="es-SV" sz="3600" dirty="0"/>
              <a:t> de mí, </a:t>
            </a:r>
            <a:r>
              <a:rPr lang="es-SV" sz="3600" b="1" i="1" dirty="0"/>
              <a:t>y os haré </a:t>
            </a:r>
            <a:r>
              <a:rPr lang="es-SV" sz="3600" dirty="0"/>
              <a:t>pescadores de hombres.”</a:t>
            </a:r>
          </a:p>
          <a:p>
            <a:pPr lvl="1"/>
            <a:r>
              <a:rPr lang="es-SV" dirty="0"/>
              <a:t>Mateo 4:19</a:t>
            </a:r>
          </a:p>
        </p:txBody>
      </p:sp>
      <p:pic>
        <p:nvPicPr>
          <p:cNvPr id="10242" name="Picture 2" descr="Related image">
            <a:extLst>
              <a:ext uri="{FF2B5EF4-FFF2-40B4-BE49-F238E27FC236}">
                <a16:creationId xmlns:a16="http://schemas.microsoft.com/office/drawing/2014/main" id="{1C0D09FA-D3F0-4877-BA9D-0FC2D20E8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1496"/>
            <a:ext cx="4177680" cy="2777552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621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¿Cómo evaluamos el servicio?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1772816"/>
            <a:ext cx="4038600" cy="4280512"/>
          </a:xfrm>
        </p:spPr>
        <p:txBody>
          <a:bodyPr/>
          <a:lstStyle/>
          <a:p>
            <a:r>
              <a:rPr lang="es-ES_tradnl" sz="4000" dirty="0"/>
              <a:t>A través de la </a:t>
            </a:r>
            <a:r>
              <a:rPr lang="es-ES_tradnl" sz="4000" b="1" i="1" dirty="0"/>
              <a:t>forma</a:t>
            </a:r>
            <a:r>
              <a:rPr lang="es-ES_tradnl" sz="4000" dirty="0"/>
              <a:t> en que se lleva a cabo esa actividad.</a:t>
            </a:r>
          </a:p>
          <a:p>
            <a:pPr>
              <a:buNone/>
            </a:pPr>
            <a:endParaRPr lang="es-ES_tradnl" dirty="0"/>
          </a:p>
          <a:p>
            <a:endParaRPr lang="es-ES_tradnl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_tradnl" sz="800" dirty="0"/>
              <a:t>.</a:t>
            </a:r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21" y="2420888"/>
            <a:ext cx="4212357" cy="238588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F90F4E-3BB8-4C98-8CD2-CA753371A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7. Crear un sistema de comunicación interna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EF2903-C486-43D1-B553-B15B6CCAA0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" y="1693069"/>
            <a:ext cx="4038600" cy="4681728"/>
          </a:xfrm>
        </p:spPr>
        <p:txBody>
          <a:bodyPr/>
          <a:lstStyle/>
          <a:p>
            <a:r>
              <a:rPr lang="es-SV" dirty="0"/>
              <a:t>Reuniones permanentes y programadas.</a:t>
            </a:r>
          </a:p>
          <a:p>
            <a:r>
              <a:rPr lang="es-SV" dirty="0"/>
              <a:t>Escuchar las sugerencias del personal.</a:t>
            </a:r>
          </a:p>
          <a:p>
            <a:r>
              <a:rPr lang="es-SV" dirty="0"/>
              <a:t>Reforzar la cultura organizacional.</a:t>
            </a:r>
          </a:p>
          <a:p>
            <a:r>
              <a:rPr lang="es-SV" dirty="0"/>
              <a:t>Política de puertas abiertas.</a:t>
            </a:r>
          </a:p>
          <a:p>
            <a:pPr marL="0" indent="0">
              <a:buNone/>
            </a:pPr>
            <a:endParaRPr lang="es-SV" dirty="0"/>
          </a:p>
        </p:txBody>
      </p:sp>
      <p:pic>
        <p:nvPicPr>
          <p:cNvPr id="8196" name="Picture 4" descr="Related image">
            <a:extLst>
              <a:ext uri="{FF2B5EF4-FFF2-40B4-BE49-F238E27FC236}">
                <a16:creationId xmlns:a16="http://schemas.microsoft.com/office/drawing/2014/main" id="{52E956A6-9B9A-4345-BA5C-F846A0F6D3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93069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28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C57B70-B848-4F66-B0FD-564770D1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Dios lo instruyó a su pueblo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D84A9E-55D1-45AE-B327-08CF1A4563B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200" dirty="0"/>
              <a:t>“Y estas palabras que yo te mando hoy, estarán sobre tu corazón; </a:t>
            </a:r>
            <a:r>
              <a:rPr lang="es-SV" sz="3200" b="1" i="1" dirty="0"/>
              <a:t>y las repetirás </a:t>
            </a:r>
            <a:r>
              <a:rPr lang="es-SV" sz="3200" dirty="0"/>
              <a:t>a tus hijos, y </a:t>
            </a:r>
            <a:r>
              <a:rPr lang="es-SV" sz="3200" b="1" i="1" dirty="0"/>
              <a:t>hablarás de ellas </a:t>
            </a:r>
            <a:r>
              <a:rPr lang="es-SV" sz="3200" dirty="0"/>
              <a:t>estando en tu casa, y andando por el camino, y al acostarte, y cuando te levantes…</a:t>
            </a:r>
            <a:r>
              <a:rPr lang="es-SV" sz="3200" b="1" baseline="30000" dirty="0"/>
              <a:t> </a:t>
            </a:r>
            <a:r>
              <a:rPr lang="es-SV" sz="3200" b="1" i="1" dirty="0"/>
              <a:t>y las escribirás </a:t>
            </a:r>
            <a:r>
              <a:rPr lang="es-SV" sz="3200" dirty="0"/>
              <a:t>en los postes de tu casa, y en tus puertas.”</a:t>
            </a:r>
          </a:p>
          <a:p>
            <a:pPr lvl="1"/>
            <a:r>
              <a:rPr lang="es-SV" dirty="0"/>
              <a:t>Deuteronomio 6:6-9</a:t>
            </a:r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6589892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8. Provea de los recursos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/>
              <a:t>Asegurar </a:t>
            </a:r>
            <a:r>
              <a:rPr lang="es-ES_tradnl" b="1" i="1" dirty="0"/>
              <a:t>suficientes recursos humanos y técnicos </a:t>
            </a:r>
            <a:r>
              <a:rPr lang="es-ES_tradnl" dirty="0"/>
              <a:t>que tengan que ver con la rapidez del servicio, limpieza de las instalaciones, y presentación del personal.</a:t>
            </a:r>
          </a:p>
        </p:txBody>
      </p:sp>
      <p:pic>
        <p:nvPicPr>
          <p:cNvPr id="9218" name="Picture 2" descr="http://t2.gstatic.com/images?q=tbn:ANd9GcSn4fJX8xYYUpgNRp1IH2OUkINUbDOJWXYvACRNhewD7haOoD5Bg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3998" y="3727830"/>
            <a:ext cx="3468442" cy="2597984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9220" name="AutoShape 4" descr="data:image/jpeg;base64,/9j/4AAQSkZJRgABAQAAAQABAAD/2wCEAAkGBhQSERUUExQVFRUWFxgZFhcXGRwfFRcWFhYXGRwYGBcYICYeFxkjHRgXHy8gJCcpLC0sHB4xNTAqNSYsLCkBCQoKDgwOGg8PGikkHyQsKSwqLCwyLC8sLC8sLCwsLCwtLiwqLiosLCwtLCwsKSwsLCwsLCkpLCwsLCksLCwpLP/AABEIALcBEwMBIgACEQEDEQH/xAAcAAABBQEBAQAAAAAAAAAAAAAFAAIDBAYBBwj/xABPEAACAgAEAwQFBgsFBQYHAAABAgMRAAQSIQUxQQYTIlEyYXGR0QcUI0JSgRUXM1NUYpOhsdLwQ5KjweEWJGOCsghylMLi8Rg0RGRzg9P/xAAaAQACAwEBAAAAAAAAAAAAAAACAwABBAUG/8QANhEAAQMCAwUFCAAHAQAAAAAAAQACEQMhBBIxE0FRYZEicYGh8BQyUrHB0eHxBRUjM0JislP/2gAMAwEAAhEDEQA/AKX4CINozL95r3YtZfvk5qJB6ib9x54rpxXKHdMxNAfKRdab+tf88E4HmADJ3OYVr0mN9LNXOlbmR1rHJNJw0XTDgreS4hlTayK0TE34wSLPWia9xGC0PZWGQEwzWdiBQ0nbkLNj3nAU8eiBEc8cqE1QkiJU30BUGz05YJ5fgaHxRBk9aE1964mX4mqjyKgzPAZohbxnz23H31inqKnwkj/364Kx9qJYXKatYU1uLHuxPPxuCdfpIabbxLsf654E0m/4nqoHHeEKPGTVOAR+77hzX7j9xxJ85U7X9xO/3N1+8YbnuGqQTEWN9GXf34FZ6Ig+7+AwtxcNUYjcjAnrny/rlh/dK/onf9+AOWzRAo7jyOL+XZRpYVsfv/1wMgq5vCsyPoO5+/FjLcVojxD34h4iwZrtQKFAkDmB5+vCyPCZJATGmqvLff7sNa109lAXDejuX7Qiuf78Om4uCOeM40gUlSEDDmCRY+6sJ5tvq+/Ddo6IKCGopFMGkUBgCTsCRZoGwAT4rWxQ6WemK2cpGIvbp6x0wFzHENBq15g0TYJRgwNeogH1YsPmO8y+ssC6nkWPeMpu335rqv0RpHiAqqAkZmW1CIOgqfvwOow9M0PPARsyLrr7Thkj+33nCMhRZwtJFnB54JZfiwXrjC5XId54mLFfsk7N7fMfxwVHB4DuYor89C3/AAwQqZSrjMJWom7RAD0sUcvnxMxGoUoBb+GBuT7JxTNojghv/wDGlADryw2PhkOVz/cExrI0LOwRQG03yJAo2RdXhkueM25BZphWOJcZjU6QyjrzrblimvHUHKRfeMB+MZvLjMKjhCz7JqUE7tQ3o1vi5lshFpBEaDYclXy9mFzvKMK23aKLrJGP+YfHEa8dgu+9j2/XWh08/Xhj5Vfsr7hjkOXWvRHuwMiVd1YHH8v+dj9fjXl7/Ovfjjdocr+dQ/8AOuEIh5DFWZOf34vMOCqClJ2ky17yIR5a1GGP2jgrwunMD01PP3YmThDMRdKD58/uHM4sZLhK6wqxs5O9uQqD1gEjV95GDa2dyEmFRyOb+cN9FUh2uvEB7dJoYLDhqr+UkA/VXdvgPvxe4vwwJFqbMpEhXaPUB0s+FATtRsH34F9nolnjuNrVAdyKO18lO++GuoOB0Qh4O9FoYEWMSRqm5rUxDEctxRoHfliznpFMioqyNz1NX0S1dEliBZrkgJ3sgc8OlyqGQFy0jsATQUbAc2OwoAcyfLF6WCjy6YcwsIOVC5rhqqIyuFggAMLF5QhkrxiTJw1tM49kbEf9IwWy/HriWGSYSRLooNBRqMggawwNEKAb6YrJk8k8TOTNEVYDu9aO7aubKpRAQNvrefliH8H5Yjw5mQeqSE1743f+GAgjejWj4l2ijYKYWzEclnWE0NEy0AKSRiARt0GLmV+UZYgFYsa+3F/DmPdjKp2c1IXSeBkBAJ1OgDNdA96igE6TtfTFDiPC8yoJiQS2eUciPsb6IxPl0xYzTZUYhejtxOGeiYlBO9haI9XhbfDouA5R2JE9SUAVY6fZ5nAnhsZWgwK+0Efxw/M8Nl70yRjYUQaBogeW/wC8YTtJNxKoRMSpuK8MGXI1IzA8mWVSP4WMMysULrbUhvSA0m5uuVDqa9xxYiSd6IcrtvpFAnraih+7BBOGAr9Iis+/iACDpQOijfPoR/nIl1hZHmjUoe+QgU8xfUFnsEdDXLfDHnjH1A2/2m9+4xdPAEJHiMZOwDFSpPkD4dz0FXivJwcUdMmqudKdq236jCnB3AIgW8VXkzaNt3XPzc/5csW+BcQKSExosRoAeM+KzuNyFoCzvWIlySfaYHy0j44ni4QDuH94rANc5pn7KzlOqKRy5fNnVOVEoFWQQL50dhdcr35fdgNMiqxXRGQOqsSD7DeLb8LUH0yb9Q/jeIVyQB3LEfdf8T/Xlg6lRztw70Lco3qm8ETc4Yz7b+OHxMiAhURQ2xAvceXPrQvzoeQwXyOncFdum+494wM7V8TaFEMI3ttQO40qjOa0xtvSmuV+7AtaTo5Q1ANyhky0YP5GPfcWu9H78dEaDfuYv7g/rrijkM/PJDLp2kRiyFjJTIDorSyWoGkt4bG+3PFaHi2YJBIfTYVqR71FtO1gWgI5+RvBupOBsVW1HBHElIGyIKG1IK5YtpMPCCu59I6BpUb3fM+XIHrtgP8AhmYqgETBnRCLhbSrOfr7igOo5jzw7JNmGd9RcKpA9BhZ0q1qSxBXcjlzHqxQaW3KhqStfDnIYoWIBaWjVKwA++ht13xjuI8Qz/eaostFL4RbOAH1Wb3sGqrBMQP9t+d8uvnz54uQuwG7Mf69uCNUnuQ6LItmeKs6FoIIkDrrKhS2gEXuxbevLfGiyEjgfTBxdDUFG33Abn1YsZhS313FeV/HFb5uzEAs23Unly3s8sUXkkQrBhdnkk0ikdSOZNb7fHESQZhgNm9poD7yeWL8KhRduzXtquvdfx5Y7mJ2arvYf0eW3l92IYNyVNoqT5d1rUxYncKtbj2n/IHEK62YAqVXrpAZ6/5jz92HtkGJ5P8Av+GG/gtvKT9/wxU8JUzot86ihFxwPI/2pWH/AEqd8BhLLJMrMiomrcIqqoFdQu55Dni6mWcCu7kP/KfhiIcNJdT3cl6rJ0np92DdVfFrIWEZhKo9o+zsk3i72NYwSipp9FZFZS7NzJsC15V7N2dnciciHSYoqMfAV3LkGtRPMDlzo74NZrNxoG3IIq0IvV3ZDNd8gV2PtPI4C8OhSd+8E4BvZdzqBY1sDQ6KVNg1q22GEe0VHe8Y4ro7Kg13aRvO50xmJ2ljGqgwJAYKFZt75rtvXK8EeH58SqWBDANQIO2wHLZa58qGMD2v4b/vOWdhrh0LC3Mm6YHwqCQSrAggNuL9WNX2Pe4pb/PsPyfd8kiH5Mk6R5eYo9ca8PSaykHAzKy1q20tHcj147huFjQsyxQ+TCgfpyfZFvt5ePfqMQL8nV345tv+CB9kbW9nn+44fxOHMQsB3c0gIsMkstdPiMWuFcMllTVIske4ADSTWSevpcuWLGQmAPms/tMuyieihyPyeKTfeS2CPCYgCfb4tq9eA3b7sKuTy6TLK7Msq1agUdLkG/MEYKZ7LzxsVGWkej6Qkno+sePyGG8a4HI+S7x0CHd2R3kJCoOVSOwLG+QAO2KBafdF1bK+c5YPRVEzvUtudzv1O/LF/wD2ty0CXmKXoGCE2SD9kE4yOb4aZsysalQX0AFjQ9Acz0wL7V9kpctGrSNGQzFQEcNuBe4oUOeOazDFziZMIajblencI+UjhAX6SY3zruZT/wCTF4/KpwSwe+O3QQSV940YxXyf9kMvLH3ucLaWAMXdUTszhw6qrFeQq6640f4v+G76Wn9Vhr+/6HbHSZTDWwB1P4QxFpV+f5UeDONpXFHmIZP5cVh8o3BwbE837GT2eXrxx+xHDo43YHMawjFbVqLaTQJ7obWPPzxk44F8hjLXqMpESzzUjmth+Mjg/wCdm/Yv8MOj+UrhA/tJf2L/AAxk0gXyGDGX4LGyqe8QE/VprH7q92ENrteYbT81A2d6KP8AKZwj7c37F/hjg+U3hP25/wBi+KScARh4ZYvWGtf3kUfZiLNcJWNQdcbWapDZHt2FYJ1UtEml5qZeaIj5T+FXzzP7JvjgZx3t5wydoBWaKLIxkAR1te5lUeiwJ8ZTbliAQL5Yb3C3hAxzRozzUy80MTtnlI5HkVM05MwetJFxjMzEoCWoBoZRty1R0djY5D2zgCAmDMkSZhHel3jCZp52UC/FaPEg5cm8hZTQuHFRpr13+4YP+YA/4KZBxQPJds4VGXJy2Z1QRZZDttI0Un0jXfhBS69Zo1V4J8L7e5KPNTzNkM19KVZWUAso7qJWSiQCNaO131G2LHdDCMS+WBOPm2RVlCKN8rOS6ZHOn/kX+bDR8rWVHLh+b9y/HEmR4JE6q1uTVldAC8+XeatvbV+rD34atFhlW2NBS/iaudDqPXYxrYXubORon1uVhig/GvAxAHDs1ZNDdRuTjUS52dACeGHnW+ZhHlXXr/ljF5+ELLXd936J06rK2Adz5418/Cs13hCS3HY3eXMB667BqJxKNRri4ObpwQOGXQEpq8VnZgBwweu81FsPZWBnaHtxLkmUTcJ3dSV05hG2BF2Qm3TBHiPC57Hcyk8we8kmrY9CrHnjOdqsqyGISNrbQSx1MVBLHZdZutsNrPbTYXNbfwUGsQe+y0cfa2wD83kFgGtS7WOW5xWm40rNqMU3Xbv0C+IVyv8Ar32w9nIszFGGBjIVfGukauRIO2+JuD9jIYJA+tnI5BtOn219+GbR/LqEf9YmMojiq8/F112InBsEgzw1swfYFh1rne23XFte1unnDz5lszB/NQ+7D85wGLNIqSAqFsh1IB58tx/VYZwnsNl4JBIJHYryDMunl1A54s1SCdOoUIrzDQI4rJ5jtiqZyR9O1MdOpDT6tZp1JBBpRYwNRxLIJY8s6gvqUq/gAoLW6mwK6EHni1DBqzOfpIWrMtvKo2Xfk1GuQNfDGiy2TAUABa39EUvM8hjO4sDiRBPeV2KOJYRBpjTfKzfEZczIfQrTspDUaDMdiGBW7HKuWNb2N4dJDAwkFM8jP6WrZlSt7NcuV4rvlt+WNFlx4F/7o/gMGyoSMsADkir1g5gaGNHMa/NPwsdwsMWFUYzp30i/Y3kcQ/PZHsOirvtRJ2HnY2xgHyGlHdq66aLaaUncAm9+e/qwQGQj+yPefjhTcJU/9nHxH2UqEtMFo8/sttG+gEoqaj7RfLmfuwG7UZ9mybd+iqSGUafEAzqygjVW9HyPXbAJMtF3laR6F1Z+1V8/WMDO1vDZIDC5aOOGUPoAZiW0hWtwwAB3rYnEbhHsuarj3n8IC8usWj14J2Zi7opmSutYlR2XqwAojy3GNXl44MzGhaIbxxvSjL6lDIdI+lNbLYFL5gDnWYlzayZF6ZWPclTXRgDinluKRlYzJJlkrL5cATQliNKabDcrtbroOXXEwzM7nD19kBIzFegcNyaeON4VEbKt20JZrYmmEROk3vYPXbri9kspDDaQ5fQCwJNhgw0sOpJHTnXPHnwbwakMMlE2I8maJOxBOmgfvHS8CZOLRW2qTJxEknQ2W1OLSwbZTv8Aq2RZA5bBjqJLpa89G26yfBU4NEOyjv3r1OLheWiZjHljbIwLA+He7FO2xPnVesYrrlcpYIjaq5d5k633v0rsD11jzb8Lw7j5xkiN6rKKL8R2DabGx5/vsY22WnyrKNMfCBYpdro1XMx3t5mv34JlDKIcZ8APlClMCIa0DuU/FcrAWXSqqg1a9csS+oU0Rb6w68965Yt5Pg5pTGIPCPCxkVnCsTsH0Gqs8j1wA4+BDHcQychZ1DLlIlchdRssoXerNWD188HsrGpycc7ZdN2ClFy4EnMjVRWxtd7ffhdWnFwOieIO9T5bhLCQKBlwSS/h0HxChZ8Is0x3NnnWIc1w8y2pACglrUopJ9Gz1JuxuOnPFvKcPuJJoowC5dd4kDxr4hrrQN6WhY+v76rZzQFqTNOCUBZVTTtYJP0WkDmN+dXgG02lmV/mfylvkaCfBCeIQwwAq6SsxDEMjBgNJA6Gr57GjscS8J4QmYj1ok9WRuu5r+v3Ylyq5aeQd9FNJ4DRfWNI17KDDXrPU77nli9keGZXWR82kUBCRqOaonUdgGNWQbxbsJTO4dEuHa26IBNCqlqgmbT11xgkdfBq1WNvDWrcbbiwmR7UZaWaOJYMxcjqgOpdtZABNE7b4OcMymX79w+Vk7sRWPDmDb6RY1bXdnr0G1jYlwLIZFJLbJgDSCGdJjRJAqpFrpz2Iv13gRhqYkOF4tZUCd8dEuI9nhEmru3fcDZq8+dnbkPeMDJJFNL82qvrCU21Gul8+ewwQeDLHMSr8xV0KqUOiQW3h+sbAqzt6sNznBMmGbVw8UNJU6WUNbAMNfhur9fLC6eFDQcxnwTQZeDlkcOKGZ3tPLl6TuX7vTsFdCBubpmTc8vMevBPgztmYjIpIOtUYa1sFtrNJy3XoefkMW+FdnsvJmkA4dEISrBiyg7gkKQT4iara+V7bE4tHs5lVzSR/NoQSSNXdQknrZ1HWOoFDfSfI4c2hSyyIRvc4u7NhwWW4vmDDIVfLhmWTQLlYWApYNtHpqlGwO14NyZ1pYtd5Z/CHVDVk863moEefKyN+dXeNQ8PgZlbJZcOhtD3MYBrkRuLo+wevbGQkkjEvefNMuysviv5qWZjsxbW3Mm2sE+kd+go4Sm8zAkcgfms5LuKtp2vlZ9EnzVYzsW1E1zHiUsOo3+/B2ThdLolKBLFaVYRaLFtTEgBbvp54z8HGcsr+KHKJHpNJoymzdKo2L9tbn2k32h7QQsoaKeCUDUdIZDq1/VPi3oWT086wbaNJkw0DuACOnmOpVeXtDDFdLaqSNQlh3F0CBZNHY8uWI4eK5fV3lKCSTZzeWAs89i9YCTdpIHpWy+RYAc2+ac+fohxt09L388Nny7NGUggijYikAGXrW5IQ0psgkn93kMIGBw4N2ROvqUW0qHRaUdrsuGC2t9KzOWI8vSBIGIs5xzKRkzMmo8yY8xDI3ohb0R6ifCoGw6YzXAOyHEtevOR5BUIO+ZSJ6K6iCBGykjxvvqI3sjYVd4x8ncTy6oVCqI2UHKRgx6nQr3jU5K0xuvsirvfEGDwoJIaL6kecom53akpk/EYXkcLNl4+8e9pYjJ4/MqN3vatiL2PXF3s72oEUCo0E0hBbxLoN25PVw23LFzsh8m2UJdZcs5kjCs0j6PFIC3iTS7Ogr6proemwXs++qBTtzYbEHlI3UbYLEP2VMOZcaJtGnnqZStGO2sP1svmR/8Apv8A6ScdHyg5M8jLtsfoZNiOY2XmMUFXA3hK/lfXNKf7zA/54ytxpylxAtC0uwvaABR/8YWU/wCN+wk/lwsDQvqxzA+3n4UXsf8AshOZyTusZLqEGvvIwq/SmyTYPmNvSG5xXHHlbM6IY5ZCmoPGqdQaJYk6VAO1mhg3x/hyxQBe8DyFyjd3fgUoeRcnxXd8um22B+S4hHAD3cTambU7uyF3aj4mIqjdcqA3oC8dUYqmCYI1tos9OltjLpA56/VG8nkJO8LsYkDqPC8pJWgDssaEX12Pv54gg7MZgLpkzkc0cZYwq5kBAYLa2V5DSK32F+eKT8fJv0tzZtid/V7k92H8M4zoJCxCiBQDgC1J0sb9TAE3ewwt9ZlQFriIW32ei24cZ9ckTzvBysIVYu+kJ8QSQquhjyBcANtQ5g7nmMDIZYoJhE2VhV1J0mSWNTEPFpUEc9JA3Xbp1wQbik5JFpHZ+oLb2ajXXfkeeGcQ4Jo7qWUhu9sht9WkLZ1bCjZ8sZRkE7MkdyyVsM2ezv4pnDO0jxsdbCUEhVWINSCr1AuASKJBAG1dcEpe0bOpZIBfImRttjyoDVQPnWKaLsAibHkaAU/5N91HBTKdnnYMTpWmINmqYm9PU34hsfPGRtjLdfXBMFIUxD3SsVxLjz5dwsmYcGg1F5aqzX5OFwRsR6V/xJHJ/KRPO6xRygsxoUcwoG3U/NwFUAWSdgATjW5Dh7pEXkhZRp1lSD3gpbKhQDbdKB54yg7bcPkjVgZ4mYWwXLM5BPQs3hNHyx2pqbOYlyx5WbSJhq0GeVJ0Vc1L3tblSwKBvIWoNevY+yqxFmMnDJlmyq6UgYm1Shu3WyGOrlVb3dbgYz/+1GT3+mzhv/7Sv6/9/PDIu02UDBu+zhrl/uh9fPfcizR6WeYJB5po41zpJjxW41MI1py3K9B4RGsaLGszaIwumMFQVQGlNKis1gVRsEjqdxdkzKqjd+zFAb1E1sdvSAs+d8/djz6Ltvlht3udroBlG0iuXhLkHb1Yq8X7a5dzDDGM3J3j6TGsIh12VpNRGoi96Uj1mtsQYXEFwzGRvkrDtGwiHaPOZfMuEiVGgiZdcwUEFhdQRKw+llNH1KLJ5Gga8BjIsvl1v6py0TV6tQSmI5WNsHsgoVwO7RyqmkQhYYkavCm24PViLegdkCgn+B6+6XXGgevHQWibNchXLHSY3KMoVOcXGSsGOAQfnct/4SH/ADjw1uAwfncv/wCDg/8A449P1N9lf3fDFPNJKSahhbbYsfV1GnlfrwaGF54OBQfnIT6hk8vv6r7jbGn4fHDHLJFrYAAGGJCI07lktXCxjxnUxBNbFPLm0ji6Jv8AMVXr3ayagOfh1AqD7RWAHFOMGKbLpnElWS5Xjmyi6jpbVcehl8YvSxG1eEjYYXUpbUZZhG12zutVmczJHpVJXiAUBXk8bEKoCszXWqwbB5+zFCEXP3rStLmFRkWUl1fu2YtpHdDSgvV7/ImxS5vLSUEfiMb030j5dEHLfU7KQo9QGJf9nwylzNmqYbGNo+m3jBS7uxtY58sKGzodiYVxUrXAR3imYhzekyxanQ0WUqTfLar1V60J5csBOLdnoUbVHLOIzyAjjYj3RA1ft9uIDncupSNpXRiCxqTmqkAAg7Hn0A29mDXAcpqKrGkshK6kZyEYgGrUkKH6Ha69QrC2YlkWDk00HD3iFnRlYxv32b9gjA/gg2xxtFGmzF1uWVgSAbuya1AXW2PRHmlgBbMrIq2FDDR6zTU2557gViSfId+tCSVQCH8UZohGVtiQLNA1RPP1Y0h2YSJSMoB1C84yfEx4FUuz14Sk1ZhulnL5rwyNz/JPv0AusVeH5psrmA6tA0o/s80rZbMbirDSjSTRPoyb2fPGyzCa42RkE6npIEDOvnoN8h1POrwJ/BkZXu45nhH5icB4D7IptSV/3GXFEU6zTImbH0EcvZAlRcU7YZhSe/yskUTDfWmuJvL6VAQRz9lnnWDPZzgeSnTvqU2WAEchApCBpOtQNVgii10dtrxnjwSbLEmOKWHzfh8pVT62yc5Kt7FbHMtx6YtpDZXNuNtDhsnnqJBqjSMbH1b3wtuFYxsU7KOqu3r1nu4oY6WBwuy0gsU1A1pY+f7sYnj0gOamAUrWgUeY+jTGM4d28bMI8RymZYRnSfm/iolmNSWuk7jbVq64LcLzRk7xjHLH4h4JvyopE3YdL5j1VjNjWPbTM6W9aJmEINREAef34p8PChbBvV4j7TVjF1RgNwB7i+87eXLbHKHuE8x9V1He8PFFVfbCxGnLHcCCUSt/KHwaGCdTGaLRra0xIAd/FrJ3smq9V4GdkOEpm8yInkfTpZjpNE6a2s3tvg78pebiXNwB3jUvC4UyWEBDgglth1O1/wAcC/k3miXOQL8576YxyWsaR6FAWyZXV252AKresd72XNVzQIG5cttXLS5rbL8nOVRZCe8fYlbkcFKHKw3i33s4wPZzs5mJQJKKxkWGckA8jaqGLN9w+/HtJHhPswMymXSKF2jURcyWk25WNbkmyPWTyweIoDMMo46LPTruAMmdNVneHdko+bd44PpBh3a1VatNWRtsDvjQngUbRxqVFIGC8qAYEdRfkdq5c8Y/j/ytZSJDHErZ+UbHuhUN895d15fZ1csCZO0ZzaRnNZuSFWB15XLAoAQR9G8gJlk8Js6SoIuhXOmUW0m9oa8Ovq5UmpVNitrP2iy+WZ4xcsq+LucuGkmoDcyAGl9WsgYHL2hzMp8UUkCFtlSnk9EsNUhuNLFeFLI+1eIOC5uIRkZcxjSlrFCtkAWDpAFarHMDmavA/NcWFW8gUgsDAoOtyDvrbdlartRZ2PI74Q95IyM8tfwttPDNBJfdFI+KaVGgsSdvHqLX13a3kYHyv24Dtl+kcuYiAHhSBwsW7HktMFIs7KfaN8Bs5x4kEqqQIfS2UHTVeKwVYafbvW+9HPR8bZ2SKFO7Q+FNPeah19AP6O1gEkmyQN7wunhcRTOYu81oBw5s4LYyrpKhs/xEajWoSxlVY8lrurY+YFkDfAviOaljZI1zvEXmkP0UKSRNIy2fGaQBFoEkk0BzI3Ao5/ijd782yn0uYs2R4YYhuCzBdh1NczuSTsMGctlk4cO6hHzniGYFkv6TA/2kv5rLirEdjVW5oXjdh9o4Zqmm5YsUaDTlpCT5LrcIzPeCP8KZvvCmvTrWwthb2X0bNA9d6xXzXAn7yPvcxmM1KhYxpKytHGWFd41L5Dle9D7y2R7D94glaZnkclpZWH5VuQK7iowBS+qiKFYI5DseYmZhJdij4f8A1YdvWSFDwXhRjYgMZGbdi3Isev8AXrxssuABsNhgflcpp9uLySVixZR3JNUC9xiJIBZJL7nz2F4lL4Hvwy/rn9/82IqROaAKrHciuROMR2pySzJqLvE+XJdJIiFlVdJDAOQSAUJvzoY1+WhK3barFcj/ADYoTcJJN7UasEc6v44ETF0dtFgZeBznOQZQzZmdZtcivNLq/JblAQBpAsE+YIqrxoc12GzChVgzCKuoahKG2ANllrcsCBa9eeocsclikSBli/8AmcjIGi3ouii41J6rJCWiPrUnpim/atc4yT0EjbbS3TULBoUCwogm+Y6acZ8RRaYf+lpwjX1HFgMQjfC+zEWVj0hIzOd5iF1CUhiQw21Vd9LU7jkcEVmEylGW2BtlJpwTYV0YUQ43OsaTQHXlm5+MQx1cwXnRDErXVeZo6SCfEefKhvb4Tx/XIqhWRiBpIA1mKrIY+kgDVR01yBIvCmySLQtD8M5jZhavJzM4cSkSIrWCUGoCiaPMSVyBFN0IJsl8HDlrvBOzRaHFWuimrxXViqIrkLOBEGVEQZQ7gWxqRtQGo2eYNCyNudUBQ2xNlM9Kt6jGCRZq9+ZPMgXVEkjoeeNkcdVhNKbtVzh/BQCTLFEWA8LDc7WLGoWprTuD/DEXEOAwGHSy0BZLuSzCySbZrJHt5DlWCWW4iJDpFWBZryPLEOfWUxHugO8+qGNA1uRqptJIsA0aNGsC2nsqJbT4GEskl0uWLzXAZIr+bTWo+o3iW/Iod1+68GezWTTMRyDM5eIsrVuAwI0jdS26+/GGk+VolFQiKOcMVmEhIaMq9aShQd6a5hStEEiuWPQuynHxmoFlEJhEm6q1W4r0gQBY229VeeF0HVQQKovxt90T43IV2y7E5VcoO5TuGDJbxMUdhuPG4Nye1rOMfwrJCIOgZnpgdTNqY2qndjz8vux6f2r4YuYyvduNtSHr0Pqx583C1y7GNOQo+8A4H+IXpdE7B+/1UkYwH4EFCEKCKYhr+1S2R6iKP34NIMCuHRlQwP2jXsof644rf7TvD6rpP99virQwsMBwsIRqH5QOC8UzIMTZNZ1DM0Zi1Hu2JvUXkVdW1rpWhRNiwtU/k44bnOEtJPmssiJJSlpHqUqtnREq2BZonVV0AMeq/NJVpu92+tZI91tQxmu2fZ98wI2SCLMSBtmeStC3sQxYFRte2q9tj09nkXnovKF8Y/7QKKTHlcq8r16TtSAnblVkbjfYY824x2rlz5vN5vXuKithDHZIFReEO6mjZNUeZx7ZwzsXcXdzMX23K7o5G4vWGB6c8C+K/JrlXjIlBi+rqVQDz1KAI/Bpu9tPPy613otmJsV5eOIRooVZFoAgCOj4wxJ0qtX0KlqUbg3isnfZmURwgt+oprSob+0lAHhB1eBTQBNNjaZX5JdbGs3rVmttC6Wa1IIsJte3hugLsHG34bwT5nHoTLLQJ0iOQhyQSVJ3GkAlhYO3QUcJrVjTFgehWhlLOb26fVAeyfYebLQuksjAsoBVT9GgJJKjT4qJbc9d+tERz9icvL9JLOzB5GDFnCi1BWlWiVvrXOt9OC3F+0svdRlV7p7ZSXdbFekWVTsDRrfexY3FVc5x5IYu/mKADxodGkKzCjpjcWHA2DD0hQo71yDWcSS3VdRtI06cvsPX7+iz3F+xMMZDQv3UegAtKHaTvBuHUXScwo2ryveh3DMmcw7QcOtIxtmM8w8RB5rH1LH1c/Ot8T5Th0/GnDy6osmGBA/tJjewA6L/AFvtWh41x35qycP4bGpzPo0gBTLXzJ6PN132Xryx06NN4YDWM8vuuVWrBxhiilEXDguSyEXeZx6pTTGO/wC1zB+s/UR8hzNCgX8FyUcBYuxmaQlp5ybOYe90Vj/YAjc/XIr0BRh4dw2LKQvbl9RIzE9+PMSX4oYmO/d36cn1txyvF/g/DTPqkmFA0EQWAiC6UDoPV8cG9xN0lohX4u05kzyRK2lCmorS2xtgd6Jr0eVcsacSYB5Ds/Erh1QagfSO7D2HnWNAmXAGKbMXRFKjjhU+WJtOHBcEgVLMy6FLEcuntNYH/h4fYb3jBifLB1KsNjioeCR+R95wJncoq+W4uHcLpIs1ZIrlh/GcwyQSFDTBCQdtqHPfb34nThEakEA2DY3PPHOJZYMCGFhhRB5EeWLE71YWS4ZxbWMtmiwYTFsvIwqt5W7lzW2zgLfk5wC4hlHyudaJAnd5kl4hIPB3nOSJjRPPxqOVlvPGszvCI5Mu8AUKrKVFAAKeYIrlRo4GZ/IHifDxZ05lDz6pm4DRPq1bN7HxbRmblTGVDSeHtT+FdjnjDd8yKX3IjWpBey07rSAdBW21eq/mOy+pEssssRtSj1qKhgpfV4aa9wFU2eYq8Tdhu0vz7LLrAEiAxzKdNrKmzAg9Dsa8iMGY8ynV41KXQvxKoNWR5e/p54572vYZGnRanYio/U9Pwsz+E3jZpGa7jruyxUB0PLUxKjwhtyPLfY4DZrt6wVnNRKi1pKhi3T7fmKNA87HljQ8RzmWkh75SUZn0jwE6mLkDUg5WRzoEbXvjPtZkfwxgIFYkw2ZEY0CHB8NsRs3TVvewp2JDLEz3XVFzSJ3qhw35Tswg1wIsoUsjxFWAAOll8dk6huAK5AjfY4nzPy0zkJcC5Yd5pMx+kjDAG1I8NefMcum5F7hEUpjlE6A6O7ML0AwkkcoKNcwSTdjbT0OKfHuzMMuVdWjKuSNlYGn1gbMb2BavYRjN/NWsIaRYmJ9cEhzc/aCzvaL5N+KZvONmliy8wlKvrikVIpBS+Io7BgSALrrdHe8eh8IynEgqzZySCBYRvCIgYwgBW0eOawAKsFRXkceb5vsXmoICmXzc6yRs30PekK6AW3ciM7yLuxSrIO1kUdB2W4XLDEGzGYfMpml8BJcrGo2WQCQljqtTyWrvesbK+OpiltGmdwSGsvC9QjzjSqAGiKldW2oErX63o8wevLAXOcIVgodvEdhJ4ACfIhRZ2HUj7sCouExQ5e43kSlq1A1li1hDq8mJBxn+McPeZVn7x4UDlaLEs9VdD0R5A2Bz57Y4zsV7Qe07S3DyTw0suDdaKXhbLekh1H1gRz8qO/TAKAc/aSPYQDisnCXSTRDm3RWUSI0iEjXfoFkO/XcKarcXti1k58zIjHMtGWXZFRgWZRe+rbnVgGvM1gwDkIF5ha6ddznDMPFIDCxns128y8TtHIsyupplKCwf72FieyVvhKf7RT+IL2Fcysh1PKVU+ir8rofWBFj1DFxuFFmDBtN0SL8LV052B7MBW7P3HWqHw+jI4Nre5Js+L237upMQBz+UJ0jd12XYfu5Y9euQ4ge6VWi+dwTNrbvIiGIN+huKUJz2F9T06nBj8IDTclaSdjQIK9LF7H24fDOlbOGFV4msfDEc4ilvoynYjYg+3FJZdOoUU2ViC0jd1sSoG6bksSF6XZ5VjiZilXX9JpAsjkD799vXihnMrIljc2ukOG08+YpfD057n+OPHePcfzc+ZfI5cyOS5QqjHxhNjqNjQt3qYnp5YoxvRWAmVsu2fyk5TLziJO9lkOzKiq1E7BQzEFX9S6hy9mA/BexE+emWfPBgt/RZfy9b9Cx5noP3A12I+TaPKU8hWbNVu5/JxDrov0QN/HzPQDkRfajt4+Zk+Y8LJYsdMmYXm/mkR+rH5t158t2Xla05ouqL3Osr3aTtayyDIcMp8yfA8qbrCDzSM/b52/Tfl9WPg3BYspE6I/Kxm8yD4nbrloG589ncewV9XnBeBx5ON4YnpgKzmaH1PPLwNz1n6zcxt1oKLz3FTO6RxIFhTaNPqhR1NeeFkzcqC3ejOSyjZqRXZQsSCo0A8KqNhQ+77z6hjTRnTsowN4JM7CqUIu1gVqauQ35D4YO5PLWf4YCcyaBCv8Ijogn7/bi4RjkaUKGH1g4SyZKZpxLLV7Yjw9BiKLhTHO7xRz+fZZNK1yHMdT/QxA3F5P1fd/ripCtFtGG8SUECulYE/hiT9X3f64KQOXiBPMg37QTiwQVNCs/J4WIwJyMncZ8pyTOLqXyGZhH/AJ47HtVcHeIx7g+e3uxnu1GQaTLkxmpYiJYiOYeM6gR7sCLFG4SFlflEyDcPzaZ+NNWXnZRmEBIHeAg7+WoA7+3zxq8jl4ps0zwSDQyxuoCuNiARTBdFFRysUQB9UjBfuoeKZCmH0eajvbnHJ1r1pIDXsGPMex0Uq95w+WQpPlpfogGI9E6jv1VgSRtQ3PUYw/xSgHs2o3a/fwQU3kGFu85wuT53a+CL6Fio1EKVJ0AjktJrsAAAkc9zgdkimXX5vOulJBqjOosxpWosL2AJLUtm/vwTy+ZTOJ3DuCyN49NgldJCvp223Wx516iYJBJPIUeOiEUxudiCtOCQCRzIsCtr67HzIeb59Oncen4WgNtIU3ajNSRRIuVUadJkYrWnQrAkDazZJ8gAeXlJxpi+VdgHjYkeGq1NIACSatwBQFbXz5VglNOMtCXYVpBKgDqyamABNAAgnfYbDAPK8IRx87mkPhGrcjUW9Ld2OwHIKKGxvAsEweExz9Qrg3TOFxSZPL6pwjTLEWCl6fULF6vPSxDFSTS+ZOO5TNvGFkzTIxMWpI2dbB3O4Y66I0dTys4o8ez2UzeplkIawzPpJOkDZE6Gj4qsb11Gz1zKzxyd73g8cYdAh76V1VAkegkUCQ536vyG+GuBM5hcm/lEevmg0sEWiQhjJqJVu7YEioWlWS20qNlutOqr5WTghxMnu7XuADqKrJagk+Kwwvcn1DGMg+azmVTKQi2ziVVJjBc7R6W3BvQaPQdCBg7+HrnEKrJHI0dI7rRQA2x0XqUlNwDXo76Qd0upua6SJjWY5RwlMaQUQEjyw0jpHoRBojlCoJTqLlmRrobUNW9m7sYEZns/HJlw0kgfMRC3VSrSaTyAF+iPjvsBivHlhl88VVXLyR/lHdT4gSVOlV3NgmiwOwryBbJ53L5WJnkZpC4IMgVvH1pdRNgEE8/OsOFRzXdm8gR65IbhE8lwKJo1L5eMMRv4Y7v16lvCxdTiJdVaONCjKrKWABIKg7hhYPqOFjaMVWj+5/x9TPVDl5fNZnO8VjlZZJVkRWBUaZUZdJIslAwr3b74v5V00eFo2vxILst5kkgEDzHt9ePn2bt1mpDbydANvAAN+kdDrvti5w/5QMxGFUONKit/v3BG/Lbn1x68uASA5pGq9+nlkBFpCCF2VtRdj08OkeH9Y3yxluLcXzGXU28EMd+isii/UgkAOvpsfdjzGPtsW6UQfCdXmQzMSxstYoeq98Gez/ZSXicqyMzJlkWtXJnbUS/cqb67F9wK68hAVHEAWVnhHHuJcQcpln0IT9NJTaIwQNrJIYjktAHwg7c8ei9l+ysGQhZYtK0NU+YehsN7c7BVG5CigPecW8llIMpliF05fKwglm5Aee53Zyepsk7bnbHlPaftfPxmZcnk0ZMqG8KDZpSN9cp/fRNDmbO4FzoSrlX+1fbaXicvzDhwcQMad+T5g9S3LTH6jW25oeEHuBcETKK2WyzASgf75mxyhHMwxE/2h6npzO9BY+D8HGUByWSYfOCB87zX1cuvVEJ/tPLy5miPAs3MulcplRUS8z1durueZ339e3qATqmAQqXFs0ZQsGWjYQR7KqgnUfNvWd+fr9eCHCOzjrSlSpb0mINAeW/PGl4FwgQoDW/S+ftPrOCDG8LcM3cja2LqHL5UABV2Uf178GslBQv3ezFXJ5ez/HBMYMBRxXQMSSRUMdgSziXNttg0om8KnWJYxiMHEmrAo0FzkDmViFYi9tj0FYg+Zv8AYb3HGiGO4HKrlZv5o/2G9xwY4SpEdMCKJ5joa/1xbvCBxYbCqUI4jF4T6jeBWD2dTc+sYAlenlgXJoQXsZN83zWYyJ9FicxlvYfyiD7qPtU4FfKvwpoXj4nAPElRz19gkaJParUP7nQYt9s0aIQ52IfSZVwx/WjJ8Sn1fE42TCLNQVWuDMR2B5xyLy9RFkeqsObDm5SkPEFZbIQrKhzqnS4G4WiLrQdV14CpRgNzR64N8Jz/AH6LOE8XIxkiw6rWlmBog6tV+Wx5HHmPZgyZPOZjhczMwZT83P268SVfmpJrz1DnjVrmpsq8pRVKOYHbUSCneSiJmIAPosWJ9V48hisLs6hoho4tnwtefQPMLTSdaeqln7ayd+0fdpJEtq7IGBO1/R6mN+EdQLPlitw7iIlDBwqqtSlGooYu7JR9q1Fdiy9SByFgUuEyP87zMRCd4hhl02wFOsPjXwHbxEEYlhycqyxnTGVqVa1mmQ6HVPye2lZNIPkDhVSlDtBoLjun13hW1zlU4CI5EPeICNVIoZgvhkQbkbruQ9j9bnWGycdZsyUpFqQlXXVpLqukghiToIY0efq8ouFMI45WKIoVmBYuQKaPvF+p07wC+pGH5PKh0SZEBWT6VSrknZXWRb0elQ1AefnRw9zRmcYsdDbeL7/2OGiUHOgRql2i4tKJCIXfSmhiTo03dAhdNadQB3s7cxe+ky3D1k1ZlwbB1qBIotdHUtyvURXSsCTk1DzxFAbUhrc+gwk0MPByBjce7EXFncp3Qj02OWvYiIsHQWv6nLrftrK9pOVjd2+2hAPH6acEdMG5d6KdJxlJi8mXR+9RvC8pBTw+Glo8vFzIPmOW80uTBHfzBmTuvQTkL5MpN6COR2I9EigSMBeHVFHbhgjSsl69NMVdlulOzaOpN2OXTQDjEWSy0gzJtO8lj8TE8xJSiluvoveRyvZtWi4GKY5Rvi0gHl+lAS67k3/biUAacsSulaJkN1pHOkq/ZjmGcPzJ7pO6iSaOvBIJYxqXpYYXqA2PrBwsZ3Ye5/ot6j7poc6PeW30L+ZP91fjhFUP9h/hjHzwvylcSH/1U/3sD/FcPHyo8S/Spfcn8mPeZiufLV7Nxvj/AA6BymaEK0Ae6MVu19SoQ7bbX6z5Vle0XywRyBY8nltlIoutABTySNNxttqsV5Y8r4px6TMyd7OXklOzMSosAAKAAoqqPnd9OsOW1PpS9Nmr3s6qG58uW2LlV3La9ou0ua45mUghQpArfRQqdhX13I2LAXvyUcupOy4XwsZP/ccgQ2cYD51ma8OXQ/VX9fyHO9zvQXmT4eOHj5hkKfPOB84zFeHLp/keoXnyJ30jFjNSR5GE5bLklzZmkO7s552eZY9fLlzvCtSmiyZmsxHDEMplN1s63u2ke/ES3XcGz6vIYN9m+BhF1Nuf4n4DFDsvwE+k43sk+oE3XtPXGsZgNhyGBJ3BG0byuu+OxLiJdzi/k4uvuxSI2VqCPSMTDDAcOQ4JKV+BKGK+ZazixI9DFFjgigbcyuYeMMAx28CmJ147eI7x28RRPvCBwy8IHFqKLPjkcBMylMfXg5mhanAjMjkcCUbdFRny4dGRhswIPsIx53wPtyuQrI5qNnjhnkAYUWWJgGFKfSpiTXkTW4x6XWPJ/la4I8UwzSC4pVCSbWoddxf2SRuG8wcWwwVT9JXpbnhGdKzVBPIgGlwdMoANgVYZSDdWOeL2aymTcOGVWDgq4Z/SU7kHfl1x8z5TifdzrKgoxusiKbO6OGC3d1tz8h543/8A8QOa/Rsv/ifz4NzWkyQCkA816h+CMl3vehE7zSF16zq0rVAnVuBQ5+Qw1eD5MaQFSlvT9IdrABq28gB92PMR/wBoDM9ctB75P5sSD5fZv0eD/E/mxWRnwjyVyOK9Em7OZJozGyRlCFBUvsQlaR6XSh7sLI9n8pCAsSoig6gBIaB3FgFtuZ95x58vy8SHnBlx+1xKvy5t1jy/umxCxhEFojwUkcVvW7P5UvrITVpKX3hvQb8PpcvE3vOHzcAyrkFihIJYHvTsxDAn0vJm95xgvx5f8OD+7L8cNb5dP+FEf+V/5sVsqfwDyV5ua3kvZPIuhR+7KEglTIascj6WFmuxvDZTcoife/FITvvvWqr3OPPj8vDfmIj9z/zYcvy9+eWF+q6/6sEGtGjR5KSDvW6/F/wf83lv73/qwsYT8fZ/R195+OFg78FIbxVz5/wBuuX/AGUg/wDJhpi7Pt9eAewyj4Ygf5OMn9hx7Hb/ADvFWT5Ncr070f8AOP8ANcZ5aih3JZz5QYcirwjIOhUq3eaWY7gir1nba+WA/Zng8uZzCRwi2u76KB9YnoB/W5xtm+THL2vjmFsoPiXkTX2MbPL8Py3CYCsC/SPzLG3NfWc+Q3oChz254NpmwQ5TMlMZU4dCYoiXzEnillO7lm3LEn6xs0Ol31s1uz/CDK4dvaL/AOr4e/FXh+SbMSans773zJ8r/j7vPG5ysAjWhz6nEcYsEbRNyrCKEUKOQwwnDC2HoMLTVPClkDBNBQrFbJw0LxawSBxTsOGGDDgcRApSxw3DxN4axFqxaidjhOG6sIYpWu47eG4WLUXbx1cMxJDzxAouyrt92A8g2IxoM5W2AUwpjiFWwyqYwE7acAfOZN4o2pwQ6XyZlvwk9LBO/nXTBvkTh4OATF808H4Z32ciy72heVYmIHiUswU7crHlj078REf6RL+zHxxU7bfJofnJzOXkCCViXVgfC7ekVZehsmuh64GD5Ls7oVxnEIblTy7HyO3qwwwbrPBBiEe/ERH+fk/Zr8cd/ETH+fk/Zj44z/4tM9+mD+/L8ML8XOf/AEwftJfhgZHFXHJH/wARUX5+T+4Pjjh+QmL8/J/cHxwB/F9xD9M/xZfhjh7B8R/TD+1l+GLkcVI5I9+IiP8ASJP2Y+OOfiJj/SJP2a/HGePYfiP6X/iy/DDD2I4j+l/4svwxJHFVHJaX8RMf6RL+zX446PkKi/Py/wBxcZduxGf/AEv/ABJfhhh7C53rmh+0l+GJI4qRyWt/EbD+em/ur8MLGR/2Azf6Sv8Aek+GFiSOKkcloT2tfqR7v9MOXtafIe4/HCwsHlHBSSuZjtUSAB4TqUghboqdXIn1VhZ3iDTSGQk7m1Hvo/uIHlRPljmFiHsgwhmUQ4cHRb1sCeQBIA+4bY1XA8u+nvHZjq9EFiQB58+ZwsLGVtytARRUxaysNnCwsMChREDDsLCwaBIYWFhYpUnDHCcLCxFa5eAnEuJOspCsQBXl5esYWFgXK1UPF5ftn93wx38LS/bPuHwx3CwElRc/C8v2/wBw+GJIuMyggltr8h8MLCxYJUWggz3eoGPOz+44qZwUcLCwwqN1VKUb45jmFgUxQ8Ry+uNlPlt7RjM5TjPdroYFgGvarHhIPPnvpHPCwsMZeyW/ipW7RR/Zf3L/ADY5/tDH9l/cP5sLCweQJWcp/wCH4/J/cPjjh43F+t7v9ccwsVkCmcpjcai9fuxE3GovM+7HMLE2YUzlRNxqLzPuww8ai/W93+uFhYmzCmcpn4bj8m9w+OFhYWL2TVWcr//Z"/>
          <p:cNvSpPr>
            <a:spLocks noChangeAspect="1" noChangeArrowheads="1"/>
          </p:cNvSpPr>
          <p:nvPr/>
        </p:nvSpPr>
        <p:spPr bwMode="auto">
          <a:xfrm>
            <a:off x="63500" y="-841375"/>
            <a:ext cx="2619375" cy="17430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9222" name="AutoShape 6" descr="data:image/jpeg;base64,/9j/4AAQSkZJRgABAQAAAQABAAD/2wCEAAkGBhQSERUUExQVFRUWFxgZFhcXGRwfFRcWFhYXGRwYGBcYICYeFxkjHRgXHy8gJCcpLC0sHB4xNTAqNSYsLCkBCQoKDgwOGg8PGikkHyQsKSwqLCwyLC8sLC8sLCwsLCwtLiwqLiosLCwtLCwsKSwsLCwsLCkpLCwsLCksLCwpLP/AABEIALcBEwMBIgACEQEDEQH/xAAcAAABBQEBAQAAAAAAAAAAAAAFAAIDBAYBBwj/xABPEAACAgAEAwQFBgsFBQYHAAABAgMRAAQSIQUxQQYTIlEyYXGR0QcUI0JSgRUXM1NUYpOhsdLwQ5KjweEWJGOCsghylMLi8Rg0RGRzg9P/xAAaAQACAwEBAAAAAAAAAAAAAAACAwABBAUG/8QANhEAAQMCAwUFCAAHAQAAAAAAAQACEQMhBBIxE0FRYZEicYGh8BQyUrHB0eHxBRUjM0JislP/2gAMAwEAAhEDEQA/AKX4CINozL95r3YtZfvk5qJB6ib9x54rpxXKHdMxNAfKRdab+tf88E4HmADJ3OYVr0mN9LNXOlbmR1rHJNJw0XTDgreS4hlTayK0TE34wSLPWia9xGC0PZWGQEwzWdiBQ0nbkLNj3nAU8eiBEc8cqE1QkiJU30BUGz05YJ5fgaHxRBk9aE1964mX4mqjyKgzPAZohbxnz23H31inqKnwkj/364Kx9qJYXKatYU1uLHuxPPxuCdfpIabbxLsf654E0m/4nqoHHeEKPGTVOAR+77hzX7j9xxJ85U7X9xO/3N1+8YbnuGqQTEWN9GXf34FZ6Ig+7+AwtxcNUYjcjAnrny/rlh/dK/onf9+AOWzRAo7jyOL+XZRpYVsfv/1wMgq5vCsyPoO5+/FjLcVojxD34h4iwZrtQKFAkDmB5+vCyPCZJATGmqvLff7sNa109lAXDejuX7Qiuf78Om4uCOeM40gUlSEDDmCRY+6sJ5tvq+/Ddo6IKCGopFMGkUBgCTsCRZoGwAT4rWxQ6WemK2cpGIvbp6x0wFzHENBq15g0TYJRgwNeogH1YsPmO8y+ssC6nkWPeMpu335rqv0RpHiAqqAkZmW1CIOgqfvwOow9M0PPARsyLrr7Thkj+33nCMhRZwtJFnB54JZfiwXrjC5XId54mLFfsk7N7fMfxwVHB4DuYor89C3/AAwQqZSrjMJWom7RAD0sUcvnxMxGoUoBb+GBuT7JxTNojghv/wDGlADryw2PhkOVz/cExrI0LOwRQG03yJAo2RdXhkueM25BZphWOJcZjU6QyjrzrblimvHUHKRfeMB+MZvLjMKjhCz7JqUE7tQ3o1vi5lshFpBEaDYclXy9mFzvKMK23aKLrJGP+YfHEa8dgu+9j2/XWh08/Xhj5Vfsr7hjkOXWvRHuwMiVd1YHH8v+dj9fjXl7/Ovfjjdocr+dQ/8AOuEIh5DFWZOf34vMOCqClJ2ky17yIR5a1GGP2jgrwunMD01PP3YmThDMRdKD58/uHM4sZLhK6wqxs5O9uQqD1gEjV95GDa2dyEmFRyOb+cN9FUh2uvEB7dJoYLDhqr+UkA/VXdvgPvxe4vwwJFqbMpEhXaPUB0s+FATtRsH34F9nolnjuNrVAdyKO18lO++GuoOB0Qh4O9FoYEWMSRqm5rUxDEctxRoHfliznpFMioqyNz1NX0S1dEliBZrkgJ3sgc8OlyqGQFy0jsATQUbAc2OwoAcyfLF6WCjy6YcwsIOVC5rhqqIyuFggAMLF5QhkrxiTJw1tM49kbEf9IwWy/HriWGSYSRLooNBRqMggawwNEKAb6YrJk8k8TOTNEVYDu9aO7aubKpRAQNvrefliH8H5Yjw5mQeqSE1743f+GAgjejWj4l2ijYKYWzEclnWE0NEy0AKSRiARt0GLmV+UZYgFYsa+3F/DmPdjKp2c1IXSeBkBAJ1OgDNdA96igE6TtfTFDiPC8yoJiQS2eUciPsb6IxPl0xYzTZUYhejtxOGeiYlBO9haI9XhbfDouA5R2JE9SUAVY6fZ5nAnhsZWgwK+0Efxw/M8Nl70yRjYUQaBogeW/wC8YTtJNxKoRMSpuK8MGXI1IzA8mWVSP4WMMysULrbUhvSA0m5uuVDqa9xxYiSd6IcrtvpFAnraih+7BBOGAr9Iis+/iACDpQOijfPoR/nIl1hZHmjUoe+QgU8xfUFnsEdDXLfDHnjH1A2/2m9+4xdPAEJHiMZOwDFSpPkD4dz0FXivJwcUdMmqudKdq236jCnB3AIgW8VXkzaNt3XPzc/5csW+BcQKSExosRoAeM+KzuNyFoCzvWIlySfaYHy0j44ni4QDuH94rANc5pn7KzlOqKRy5fNnVOVEoFWQQL50dhdcr35fdgNMiqxXRGQOqsSD7DeLb8LUH0yb9Q/jeIVyQB3LEfdf8T/Xlg6lRztw70Lco3qm8ETc4Yz7b+OHxMiAhURQ2xAvceXPrQvzoeQwXyOncFdum+494wM7V8TaFEMI3ttQO40qjOa0xtvSmuV+7AtaTo5Q1ANyhky0YP5GPfcWu9H78dEaDfuYv7g/rrijkM/PJDLp2kRiyFjJTIDorSyWoGkt4bG+3PFaHi2YJBIfTYVqR71FtO1gWgI5+RvBupOBsVW1HBHElIGyIKG1IK5YtpMPCCu59I6BpUb3fM+XIHrtgP8AhmYqgETBnRCLhbSrOfr7igOo5jzw7JNmGd9RcKpA9BhZ0q1qSxBXcjlzHqxQaW3KhqStfDnIYoWIBaWjVKwA++ht13xjuI8Qz/eaostFL4RbOAH1Wb3sGqrBMQP9t+d8uvnz54uQuwG7Mf69uCNUnuQ6LItmeKs6FoIIkDrrKhS2gEXuxbevLfGiyEjgfTBxdDUFG33Abn1YsZhS313FeV/HFb5uzEAs23Unly3s8sUXkkQrBhdnkk0ikdSOZNb7fHESQZhgNm9poD7yeWL8KhRduzXtquvdfx5Y7mJ2arvYf0eW3l92IYNyVNoqT5d1rUxYncKtbj2n/IHEK62YAqVXrpAZ6/5jz92HtkGJ5P8Av+GG/gtvKT9/wxU8JUzot86ihFxwPI/2pWH/AEqd8BhLLJMrMiomrcIqqoFdQu55Dni6mWcCu7kP/KfhiIcNJdT3cl6rJ0np92DdVfFrIWEZhKo9o+zsk3i72NYwSipp9FZFZS7NzJsC15V7N2dnciciHSYoqMfAV3LkGtRPMDlzo74NZrNxoG3IIq0IvV3ZDNd8gV2PtPI4C8OhSd+8E4BvZdzqBY1sDQ6KVNg1q22GEe0VHe8Y4ro7Kg13aRvO50xmJ2ljGqgwJAYKFZt75rtvXK8EeH58SqWBDANQIO2wHLZa58qGMD2v4b/vOWdhrh0LC3Mm6YHwqCQSrAggNuL9WNX2Pe4pb/PsPyfd8kiH5Mk6R5eYo9ca8PSaykHAzKy1q20tHcj147huFjQsyxQ+TCgfpyfZFvt5ePfqMQL8nV345tv+CB9kbW9nn+44fxOHMQsB3c0gIsMkstdPiMWuFcMllTVIske4ADSTWSevpcuWLGQmAPms/tMuyieihyPyeKTfeS2CPCYgCfb4tq9eA3b7sKuTy6TLK7Msq1agUdLkG/MEYKZ7LzxsVGWkej6Qkno+sePyGG8a4HI+S7x0CHd2R3kJCoOVSOwLG+QAO2KBafdF1bK+c5YPRVEzvUtudzv1O/LF/wD2ty0CXmKXoGCE2SD9kE4yOb4aZsysalQX0AFjQ9Acz0wL7V9kpctGrSNGQzFQEcNuBe4oUOeOazDFziZMIajblencI+UjhAX6SY3zruZT/wCTF4/KpwSwe+O3QQSV940YxXyf9kMvLH3ucLaWAMXdUTszhw6qrFeQq6640f4v+G76Wn9Vhr+/6HbHSZTDWwB1P4QxFpV+f5UeDONpXFHmIZP5cVh8o3BwbE837GT2eXrxx+xHDo43YHMawjFbVqLaTQJ7obWPPzxk44F8hjLXqMpESzzUjmth+Mjg/wCdm/Yv8MOj+UrhA/tJf2L/AAxk0gXyGDGX4LGyqe8QE/VprH7q92ENrteYbT81A2d6KP8AKZwj7c37F/hjg+U3hP25/wBi+KScARh4ZYvWGtf3kUfZiLNcJWNQdcbWapDZHt2FYJ1UtEml5qZeaIj5T+FXzzP7JvjgZx3t5wydoBWaKLIxkAR1te5lUeiwJ8ZTbliAQL5Yb3C3hAxzRozzUy80MTtnlI5HkVM05MwetJFxjMzEoCWoBoZRty1R0djY5D2zgCAmDMkSZhHel3jCZp52UC/FaPEg5cm8hZTQuHFRpr13+4YP+YA/4KZBxQPJds4VGXJy2Z1QRZZDttI0Un0jXfhBS69Zo1V4J8L7e5KPNTzNkM19KVZWUAso7qJWSiQCNaO131G2LHdDCMS+WBOPm2RVlCKN8rOS6ZHOn/kX+bDR8rWVHLh+b9y/HEmR4JE6q1uTVldAC8+XeatvbV+rD34atFhlW2NBS/iaudDqPXYxrYXubORon1uVhig/GvAxAHDs1ZNDdRuTjUS52dACeGHnW+ZhHlXXr/ljF5+ELLXd936J06rK2Adz5418/Cs13hCS3HY3eXMB667BqJxKNRri4ObpwQOGXQEpq8VnZgBwweu81FsPZWBnaHtxLkmUTcJ3dSV05hG2BF2Qm3TBHiPC57Hcyk8we8kmrY9CrHnjOdqsqyGISNrbQSx1MVBLHZdZutsNrPbTYXNbfwUGsQe+y0cfa2wD83kFgGtS7WOW5xWm40rNqMU3Xbv0C+IVyv8Ar32w9nIszFGGBjIVfGukauRIO2+JuD9jIYJA+tnI5BtOn219+GbR/LqEf9YmMojiq8/F112InBsEgzw1swfYFh1rne23XFte1unnDz5lszB/NQ+7D85wGLNIqSAqFsh1IB58tx/VYZwnsNl4JBIJHYryDMunl1A54s1SCdOoUIrzDQI4rJ5jtiqZyR9O1MdOpDT6tZp1JBBpRYwNRxLIJY8s6gvqUq/gAoLW6mwK6EHni1DBqzOfpIWrMtvKo2Xfk1GuQNfDGiy2TAUABa39EUvM8hjO4sDiRBPeV2KOJYRBpjTfKzfEZczIfQrTspDUaDMdiGBW7HKuWNb2N4dJDAwkFM8jP6WrZlSt7NcuV4rvlt+WNFlx4F/7o/gMGyoSMsADkir1g5gaGNHMa/NPwsdwsMWFUYzp30i/Y3kcQ/PZHsOirvtRJ2HnY2xgHyGlHdq66aLaaUncAm9+e/qwQGQj+yPefjhTcJU/9nHxH2UqEtMFo8/sttG+gEoqaj7RfLmfuwG7UZ9mybd+iqSGUafEAzqygjVW9HyPXbAJMtF3laR6F1Z+1V8/WMDO1vDZIDC5aOOGUPoAZiW0hWtwwAB3rYnEbhHsuarj3n8IC8usWj14J2Zi7opmSutYlR2XqwAojy3GNXl44MzGhaIbxxvSjL6lDIdI+lNbLYFL5gDnWYlzayZF6ZWPclTXRgDinluKRlYzJJlkrL5cATQliNKabDcrtbroOXXEwzM7nD19kBIzFegcNyaeON4VEbKt20JZrYmmEROk3vYPXbri9kspDDaQ5fQCwJNhgw0sOpJHTnXPHnwbwakMMlE2I8maJOxBOmgfvHS8CZOLRW2qTJxEknQ2W1OLSwbZTv8Aq2RZA5bBjqJLpa89G26yfBU4NEOyjv3r1OLheWiZjHljbIwLA+He7FO2xPnVesYrrlcpYIjaq5d5k633v0rsD11jzb8Lw7j5xkiN6rKKL8R2DabGx5/vsY22WnyrKNMfCBYpdro1XMx3t5mv34JlDKIcZ8APlClMCIa0DuU/FcrAWXSqqg1a9csS+oU0Rb6w68965Yt5Pg5pTGIPCPCxkVnCsTsH0Gqs8j1wA4+BDHcQychZ1DLlIlchdRssoXerNWD188HsrGpycc7ZdN2ClFy4EnMjVRWxtd7ffhdWnFwOieIO9T5bhLCQKBlwSS/h0HxChZ8Is0x3NnnWIc1w8y2pACglrUopJ9Gz1JuxuOnPFvKcPuJJoowC5dd4kDxr4hrrQN6WhY+v76rZzQFqTNOCUBZVTTtYJP0WkDmN+dXgG02lmV/mfylvkaCfBCeIQwwAq6SsxDEMjBgNJA6Gr57GjscS8J4QmYj1ok9WRuu5r+v3Ylyq5aeQd9FNJ4DRfWNI17KDDXrPU77nli9keGZXWR82kUBCRqOaonUdgGNWQbxbsJTO4dEuHa26IBNCqlqgmbT11xgkdfBq1WNvDWrcbbiwmR7UZaWaOJYMxcjqgOpdtZABNE7b4OcMymX79w+Vk7sRWPDmDb6RY1bXdnr0G1jYlwLIZFJLbJgDSCGdJjRJAqpFrpz2Iv13gRhqYkOF4tZUCd8dEuI9nhEmru3fcDZq8+dnbkPeMDJJFNL82qvrCU21Gul8+ewwQeDLHMSr8xV0KqUOiQW3h+sbAqzt6sNznBMmGbVw8UNJU6WUNbAMNfhur9fLC6eFDQcxnwTQZeDlkcOKGZ3tPLl6TuX7vTsFdCBubpmTc8vMevBPgztmYjIpIOtUYa1sFtrNJy3XoefkMW+FdnsvJmkA4dEISrBiyg7gkKQT4iara+V7bE4tHs5lVzSR/NoQSSNXdQknrZ1HWOoFDfSfI4c2hSyyIRvc4u7NhwWW4vmDDIVfLhmWTQLlYWApYNtHpqlGwO14NyZ1pYtd5Z/CHVDVk863moEefKyN+dXeNQ8PgZlbJZcOhtD3MYBrkRuLo+wevbGQkkjEvefNMuysviv5qWZjsxbW3Mm2sE+kd+go4Sm8zAkcgfms5LuKtp2vlZ9EnzVYzsW1E1zHiUsOo3+/B2ThdLolKBLFaVYRaLFtTEgBbvp54z8HGcsr+KHKJHpNJoymzdKo2L9tbn2k32h7QQsoaKeCUDUdIZDq1/VPi3oWT086wbaNJkw0DuACOnmOpVeXtDDFdLaqSNQlh3F0CBZNHY8uWI4eK5fV3lKCSTZzeWAs89i9YCTdpIHpWy+RYAc2+ac+fohxt09L388Nny7NGUggijYikAGXrW5IQ0psgkn93kMIGBw4N2ROvqUW0qHRaUdrsuGC2t9KzOWI8vSBIGIs5xzKRkzMmo8yY8xDI3ohb0R6ifCoGw6YzXAOyHEtevOR5BUIO+ZSJ6K6iCBGykjxvvqI3sjYVd4x8ncTy6oVCqI2UHKRgx6nQr3jU5K0xuvsirvfEGDwoJIaL6kecom53akpk/EYXkcLNl4+8e9pYjJ4/MqN3vatiL2PXF3s72oEUCo0E0hBbxLoN25PVw23LFzsh8m2UJdZcs5kjCs0j6PFIC3iTS7Ogr6proemwXs++qBTtzYbEHlI3UbYLEP2VMOZcaJtGnnqZStGO2sP1svmR/8Apv8A6ScdHyg5M8jLtsfoZNiOY2XmMUFXA3hK/lfXNKf7zA/54ytxpylxAtC0uwvaABR/8YWU/wCN+wk/lwsDQvqxzA+3n4UXsf8AshOZyTusZLqEGvvIwq/SmyTYPmNvSG5xXHHlbM6IY5ZCmoPGqdQaJYk6VAO1mhg3x/hyxQBe8DyFyjd3fgUoeRcnxXd8um22B+S4hHAD3cTambU7uyF3aj4mIqjdcqA3oC8dUYqmCYI1tos9OltjLpA56/VG8nkJO8LsYkDqPC8pJWgDssaEX12Pv54gg7MZgLpkzkc0cZYwq5kBAYLa2V5DSK32F+eKT8fJv0tzZtid/V7k92H8M4zoJCxCiBQDgC1J0sb9TAE3ewwt9ZlQFriIW32ei24cZ9ckTzvBysIVYu+kJ8QSQquhjyBcANtQ5g7nmMDIZYoJhE2VhV1J0mSWNTEPFpUEc9JA3Xbp1wQbik5JFpHZ+oLb2ajXXfkeeGcQ4Jo7qWUhu9sht9WkLZ1bCjZ8sZRkE7MkdyyVsM2ezv4pnDO0jxsdbCUEhVWINSCr1AuASKJBAG1dcEpe0bOpZIBfImRttjyoDVQPnWKaLsAibHkaAU/5N91HBTKdnnYMTpWmINmqYm9PU34hsfPGRtjLdfXBMFIUxD3SsVxLjz5dwsmYcGg1F5aqzX5OFwRsR6V/xJHJ/KRPO6xRygsxoUcwoG3U/NwFUAWSdgATjW5Dh7pEXkhZRp1lSD3gpbKhQDbdKB54yg7bcPkjVgZ4mYWwXLM5BPQs3hNHyx2pqbOYlyx5WbSJhq0GeVJ0Vc1L3tblSwKBvIWoNevY+yqxFmMnDJlmyq6UgYm1Shu3WyGOrlVb3dbgYz/+1GT3+mzhv/7Sv6/9/PDIu02UDBu+zhrl/uh9fPfcizR6WeYJB5po41zpJjxW41MI1py3K9B4RGsaLGszaIwumMFQVQGlNKis1gVRsEjqdxdkzKqjd+zFAb1E1sdvSAs+d8/djz6Ltvlht3udroBlG0iuXhLkHb1Yq8X7a5dzDDGM3J3j6TGsIh12VpNRGoi96Uj1mtsQYXEFwzGRvkrDtGwiHaPOZfMuEiVGgiZdcwUEFhdQRKw+llNH1KLJ5Gga8BjIsvl1v6py0TV6tQSmI5WNsHsgoVwO7RyqmkQhYYkavCm24PViLegdkCgn+B6+6XXGgevHQWibNchXLHSY3KMoVOcXGSsGOAQfnct/4SH/ADjw1uAwfncv/wCDg/8A449P1N9lf3fDFPNJKSahhbbYsfV1GnlfrwaGF54OBQfnIT6hk8vv6r7jbGn4fHDHLJFrYAAGGJCI07lktXCxjxnUxBNbFPLm0ji6Jv8AMVXr3ayagOfh1AqD7RWAHFOMGKbLpnElWS5Xjmyi6jpbVcehl8YvSxG1eEjYYXUpbUZZhG12zutVmczJHpVJXiAUBXk8bEKoCszXWqwbB5+zFCEXP3rStLmFRkWUl1fu2YtpHdDSgvV7/ImxS5vLSUEfiMb030j5dEHLfU7KQo9QGJf9nwylzNmqYbGNo+m3jBS7uxtY58sKGzodiYVxUrXAR3imYhzekyxanQ0WUqTfLar1V60J5csBOLdnoUbVHLOIzyAjjYj3RA1ft9uIDncupSNpXRiCxqTmqkAAg7Hn0A29mDXAcpqKrGkshK6kZyEYgGrUkKH6Ha69QrC2YlkWDk00HD3iFnRlYxv32b9gjA/gg2xxtFGmzF1uWVgSAbuya1AXW2PRHmlgBbMrIq2FDDR6zTU2557gViSfId+tCSVQCH8UZohGVtiQLNA1RPP1Y0h2YSJSMoB1C84yfEx4FUuz14Sk1ZhulnL5rwyNz/JPv0AusVeH5psrmA6tA0o/s80rZbMbirDSjSTRPoyb2fPGyzCa42RkE6npIEDOvnoN8h1POrwJ/BkZXu45nhH5icB4D7IptSV/3GXFEU6zTImbH0EcvZAlRcU7YZhSe/yskUTDfWmuJvL6VAQRz9lnnWDPZzgeSnTvqU2WAEchApCBpOtQNVgii10dtrxnjwSbLEmOKWHzfh8pVT62yc5Kt7FbHMtx6YtpDZXNuNtDhsnnqJBqjSMbH1b3wtuFYxsU7KOqu3r1nu4oY6WBwuy0gsU1A1pY+f7sYnj0gOamAUrWgUeY+jTGM4d28bMI8RymZYRnSfm/iolmNSWuk7jbVq64LcLzRk7xjHLH4h4JvyopE3YdL5j1VjNjWPbTM6W9aJmEINREAef34p8PChbBvV4j7TVjF1RgNwB7i+87eXLbHKHuE8x9V1He8PFFVfbCxGnLHcCCUSt/KHwaGCdTGaLRra0xIAd/FrJ3smq9V4GdkOEpm8yInkfTpZjpNE6a2s3tvg78pebiXNwB3jUvC4UyWEBDgglth1O1/wAcC/k3miXOQL8576YxyWsaR6FAWyZXV252AKresd72XNVzQIG5cttXLS5rbL8nOVRZCe8fYlbkcFKHKw3i33s4wPZzs5mJQJKKxkWGckA8jaqGLN9w+/HtJHhPswMymXSKF2jURcyWk25WNbkmyPWTyweIoDMMo46LPTruAMmdNVneHdko+bd44PpBh3a1VatNWRtsDvjQngUbRxqVFIGC8qAYEdRfkdq5c8Y/j/ytZSJDHErZ+UbHuhUN895d15fZ1csCZO0ZzaRnNZuSFWB15XLAoAQR9G8gJlk8Js6SoIuhXOmUW0m9oa8Ovq5UmpVNitrP2iy+WZ4xcsq+LucuGkmoDcyAGl9WsgYHL2hzMp8UUkCFtlSnk9EsNUhuNLFeFLI+1eIOC5uIRkZcxjSlrFCtkAWDpAFarHMDmavA/NcWFW8gUgsDAoOtyDvrbdlartRZ2PI74Q95IyM8tfwttPDNBJfdFI+KaVGgsSdvHqLX13a3kYHyv24Dtl+kcuYiAHhSBwsW7HktMFIs7KfaN8Bs5x4kEqqQIfS2UHTVeKwVYafbvW+9HPR8bZ2SKFO7Q+FNPeah19AP6O1gEkmyQN7wunhcRTOYu81oBw5s4LYyrpKhs/xEajWoSxlVY8lrurY+YFkDfAviOaljZI1zvEXmkP0UKSRNIy2fGaQBFoEkk0BzI3Ao5/ijd782yn0uYs2R4YYhuCzBdh1NczuSTsMGctlk4cO6hHzniGYFkv6TA/2kv5rLirEdjVW5oXjdh9o4Zqmm5YsUaDTlpCT5LrcIzPeCP8KZvvCmvTrWwthb2X0bNA9d6xXzXAn7yPvcxmM1KhYxpKytHGWFd41L5Dle9D7y2R7D94glaZnkclpZWH5VuQK7iowBS+qiKFYI5DseYmZhJdij4f8A1YdvWSFDwXhRjYgMZGbdi3Isev8AXrxssuABsNhgflcpp9uLySVixZR3JNUC9xiJIBZJL7nz2F4lL4Hvwy/rn9/82IqROaAKrHciuROMR2pySzJqLvE+XJdJIiFlVdJDAOQSAUJvzoY1+WhK3barFcj/ADYoTcJJN7UasEc6v44ETF0dtFgZeBznOQZQzZmdZtcivNLq/JblAQBpAsE+YIqrxoc12GzChVgzCKuoahKG2ANllrcsCBa9eeocsclikSBli/8AmcjIGi3ouii41J6rJCWiPrUnpim/atc4yT0EjbbS3TULBoUCwogm+Y6acZ8RRaYf+lpwjX1HFgMQjfC+zEWVj0hIzOd5iF1CUhiQw21Vd9LU7jkcEVmEylGW2BtlJpwTYV0YUQ43OsaTQHXlm5+MQx1cwXnRDErXVeZo6SCfEefKhvb4Tx/XIqhWRiBpIA1mKrIY+kgDVR01yBIvCmySLQtD8M5jZhavJzM4cSkSIrWCUGoCiaPMSVyBFN0IJsl8HDlrvBOzRaHFWuimrxXViqIrkLOBEGVEQZQ7gWxqRtQGo2eYNCyNudUBQ2xNlM9Kt6jGCRZq9+ZPMgXVEkjoeeNkcdVhNKbtVzh/BQCTLFEWA8LDc7WLGoWprTuD/DEXEOAwGHSy0BZLuSzCySbZrJHt5DlWCWW4iJDpFWBZryPLEOfWUxHugO8+qGNA1uRqptJIsA0aNGsC2nsqJbT4GEskl0uWLzXAZIr+bTWo+o3iW/Iod1+68GezWTTMRyDM5eIsrVuAwI0jdS26+/GGk+VolFQiKOcMVmEhIaMq9aShQd6a5hStEEiuWPQuynHxmoFlEJhEm6q1W4r0gQBY229VeeF0HVQQKovxt90T43IV2y7E5VcoO5TuGDJbxMUdhuPG4Nye1rOMfwrJCIOgZnpgdTNqY2qndjz8vux6f2r4YuYyvduNtSHr0Pqx583C1y7GNOQo+8A4H+IXpdE7B+/1UkYwH4EFCEKCKYhr+1S2R6iKP34NIMCuHRlQwP2jXsof644rf7TvD6rpP99virQwsMBwsIRqH5QOC8UzIMTZNZ1DM0Zi1Hu2JvUXkVdW1rpWhRNiwtU/k44bnOEtJPmssiJJSlpHqUqtnREq2BZonVV0AMeq/NJVpu92+tZI91tQxmu2fZ98wI2SCLMSBtmeStC3sQxYFRte2q9tj09nkXnovKF8Y/7QKKTHlcq8r16TtSAnblVkbjfYY824x2rlz5vN5vXuKithDHZIFReEO6mjZNUeZx7ZwzsXcXdzMX23K7o5G4vWGB6c8C+K/JrlXjIlBi+rqVQDz1KAI/Bpu9tPPy613otmJsV5eOIRooVZFoAgCOj4wxJ0qtX0KlqUbg3isnfZmURwgt+oprSob+0lAHhB1eBTQBNNjaZX5JdbGs3rVmttC6Wa1IIsJte3hugLsHG34bwT5nHoTLLQJ0iOQhyQSVJ3GkAlhYO3QUcJrVjTFgehWhlLOb26fVAeyfYebLQuksjAsoBVT9GgJJKjT4qJbc9d+tERz9icvL9JLOzB5GDFnCi1BWlWiVvrXOt9OC3F+0svdRlV7p7ZSXdbFekWVTsDRrfexY3FVc5x5IYu/mKADxodGkKzCjpjcWHA2DD0hQo71yDWcSS3VdRtI06cvsPX7+iz3F+xMMZDQv3UegAtKHaTvBuHUXScwo2ryveh3DMmcw7QcOtIxtmM8w8RB5rH1LH1c/Ot8T5Th0/GnDy6osmGBA/tJjewA6L/AFvtWh41x35qycP4bGpzPo0gBTLXzJ6PN132Xryx06NN4YDWM8vuuVWrBxhiilEXDguSyEXeZx6pTTGO/wC1zB+s/UR8hzNCgX8FyUcBYuxmaQlp5ybOYe90Vj/YAjc/XIr0BRh4dw2LKQvbl9RIzE9+PMSX4oYmO/d36cn1txyvF/g/DTPqkmFA0EQWAiC6UDoPV8cG9xN0lohX4u05kzyRK2lCmorS2xtgd6Jr0eVcsacSYB5Ds/Erh1QagfSO7D2HnWNAmXAGKbMXRFKjjhU+WJtOHBcEgVLMy6FLEcuntNYH/h4fYb3jBifLB1KsNjioeCR+R95wJncoq+W4uHcLpIs1ZIrlh/GcwyQSFDTBCQdtqHPfb34nThEakEA2DY3PPHOJZYMCGFhhRB5EeWLE71YWS4ZxbWMtmiwYTFsvIwqt5W7lzW2zgLfk5wC4hlHyudaJAnd5kl4hIPB3nOSJjRPPxqOVlvPGszvCI5Mu8AUKrKVFAAKeYIrlRo4GZ/IHifDxZ05lDz6pm4DRPq1bN7HxbRmblTGVDSeHtT+FdjnjDd8yKX3IjWpBey07rSAdBW21eq/mOy+pEssssRtSj1qKhgpfV4aa9wFU2eYq8Tdhu0vz7LLrAEiAxzKdNrKmzAg9Dsa8iMGY8ynV41KXQvxKoNWR5e/p54572vYZGnRanYio/U9Pwsz+E3jZpGa7jruyxUB0PLUxKjwhtyPLfY4DZrt6wVnNRKi1pKhi3T7fmKNA87HljQ8RzmWkh75SUZn0jwE6mLkDUg5WRzoEbXvjPtZkfwxgIFYkw2ZEY0CHB8NsRs3TVvewp2JDLEz3XVFzSJ3qhw35Tswg1wIsoUsjxFWAAOll8dk6huAK5AjfY4nzPy0zkJcC5Yd5pMx+kjDAG1I8NefMcum5F7hEUpjlE6A6O7ML0AwkkcoKNcwSTdjbT0OKfHuzMMuVdWjKuSNlYGn1gbMb2BavYRjN/NWsIaRYmJ9cEhzc/aCzvaL5N+KZvONmliy8wlKvrikVIpBS+Io7BgSALrrdHe8eh8IynEgqzZySCBYRvCIgYwgBW0eOawAKsFRXkceb5vsXmoICmXzc6yRs30PekK6AW3ciM7yLuxSrIO1kUdB2W4XLDEGzGYfMpml8BJcrGo2WQCQljqtTyWrvesbK+OpiltGmdwSGsvC9QjzjSqAGiKldW2oErX63o8wevLAXOcIVgodvEdhJ4ACfIhRZ2HUj7sCouExQ5e43kSlq1A1li1hDq8mJBxn+McPeZVn7x4UDlaLEs9VdD0R5A2Bz57Y4zsV7Qe07S3DyTw0suDdaKXhbLekh1H1gRz8qO/TAKAc/aSPYQDisnCXSTRDm3RWUSI0iEjXfoFkO/XcKarcXti1k58zIjHMtGWXZFRgWZRe+rbnVgGvM1gwDkIF5ha6ddznDMPFIDCxns128y8TtHIsyupplKCwf72FieyVvhKf7RT+IL2Fcysh1PKVU+ir8rofWBFj1DFxuFFmDBtN0SL8LV052B7MBW7P3HWqHw+jI4Nre5Js+L237upMQBz+UJ0jd12XYfu5Y9euQ4ge6VWi+dwTNrbvIiGIN+huKUJz2F9T06nBj8IDTclaSdjQIK9LF7H24fDOlbOGFV4msfDEc4ilvoynYjYg+3FJZdOoUU2ViC0jd1sSoG6bksSF6XZ5VjiZilXX9JpAsjkD799vXihnMrIljc2ukOG08+YpfD057n+OPHePcfzc+ZfI5cyOS5QqjHxhNjqNjQt3qYnp5YoxvRWAmVsu2fyk5TLziJO9lkOzKiq1E7BQzEFX9S6hy9mA/BexE+emWfPBgt/RZfy9b9Cx5noP3A12I+TaPKU8hWbNVu5/JxDrov0QN/HzPQDkRfajt4+Zk+Y8LJYsdMmYXm/mkR+rH5t158t2Xla05ouqL3Osr3aTtayyDIcMp8yfA8qbrCDzSM/b52/Tfl9WPg3BYspE6I/Kxm8yD4nbrloG589ncewV9XnBeBx5ON4YnpgKzmaH1PPLwNz1n6zcxt1oKLz3FTO6RxIFhTaNPqhR1NeeFkzcqC3ejOSyjZqRXZQsSCo0A8KqNhQ+77z6hjTRnTsowN4JM7CqUIu1gVqauQ35D4YO5PLWf4YCcyaBCv8Ijogn7/bi4RjkaUKGH1g4SyZKZpxLLV7Yjw9BiKLhTHO7xRz+fZZNK1yHMdT/QxA3F5P1fd/ripCtFtGG8SUECulYE/hiT9X3f64KQOXiBPMg37QTiwQVNCs/J4WIwJyMncZ8pyTOLqXyGZhH/AJ47HtVcHeIx7g+e3uxnu1GQaTLkxmpYiJYiOYeM6gR7sCLFG4SFlflEyDcPzaZ+NNWXnZRmEBIHeAg7+WoA7+3zxq8jl4ps0zwSDQyxuoCuNiARTBdFFRysUQB9UjBfuoeKZCmH0eajvbnHJ1r1pIDXsGPMex0Uq95w+WQpPlpfogGI9E6jv1VgSRtQ3PUYw/xSgHs2o3a/fwQU3kGFu85wuT53a+CL6Fio1EKVJ0AjktJrsAAAkc9zgdkimXX5vOulJBqjOosxpWosL2AJLUtm/vwTy+ZTOJ3DuCyN49NgldJCvp223Wx516iYJBJPIUeOiEUxudiCtOCQCRzIsCtr67HzIeb59Oncen4WgNtIU3ajNSRRIuVUadJkYrWnQrAkDazZJ8gAeXlJxpi+VdgHjYkeGq1NIACSatwBQFbXz5VglNOMtCXYVpBKgDqyamABNAAgnfYbDAPK8IRx87mkPhGrcjUW9Ld2OwHIKKGxvAsEweExz9Qrg3TOFxSZPL6pwjTLEWCl6fULF6vPSxDFSTS+ZOO5TNvGFkzTIxMWpI2dbB3O4Y66I0dTys4o8ez2UzeplkIawzPpJOkDZE6Gj4qsb11Gz1zKzxyd73g8cYdAh76V1VAkegkUCQ536vyG+GuBM5hcm/lEevmg0sEWiQhjJqJVu7YEioWlWS20qNlutOqr5WTghxMnu7XuADqKrJagk+Kwwvcn1DGMg+azmVTKQi2ziVVJjBc7R6W3BvQaPQdCBg7+HrnEKrJHI0dI7rRQA2x0XqUlNwDXo76Qd0upua6SJjWY5RwlMaQUQEjyw0jpHoRBojlCoJTqLlmRrobUNW9m7sYEZns/HJlw0kgfMRC3VSrSaTyAF+iPjvsBivHlhl88VVXLyR/lHdT4gSVOlV3NgmiwOwryBbJ53L5WJnkZpC4IMgVvH1pdRNgEE8/OsOFRzXdm8gR65IbhE8lwKJo1L5eMMRv4Y7v16lvCxdTiJdVaONCjKrKWABIKg7hhYPqOFjaMVWj+5/x9TPVDl5fNZnO8VjlZZJVkRWBUaZUZdJIslAwr3b74v5V00eFo2vxILst5kkgEDzHt9ePn2bt1mpDbydANvAAN+kdDrvti5w/5QMxGFUONKit/v3BG/Lbn1x68uASA5pGq9+nlkBFpCCF2VtRdj08OkeH9Y3yxluLcXzGXU28EMd+isii/UgkAOvpsfdjzGPtsW6UQfCdXmQzMSxstYoeq98Gez/ZSXicqyMzJlkWtXJnbUS/cqb67F9wK68hAVHEAWVnhHHuJcQcpln0IT9NJTaIwQNrJIYjktAHwg7c8ei9l+ysGQhZYtK0NU+YehsN7c7BVG5CigPecW8llIMpliF05fKwglm5Aee53Zyepsk7bnbHlPaftfPxmZcnk0ZMqG8KDZpSN9cp/fRNDmbO4FzoSrlX+1fbaXicvzDhwcQMad+T5g9S3LTH6jW25oeEHuBcETKK2WyzASgf75mxyhHMwxE/2h6npzO9BY+D8HGUByWSYfOCB87zX1cuvVEJ/tPLy5miPAs3MulcplRUS8z1durueZ339e3qATqmAQqXFs0ZQsGWjYQR7KqgnUfNvWd+fr9eCHCOzjrSlSpb0mINAeW/PGl4FwgQoDW/S+ftPrOCDG8LcM3cja2LqHL5UABV2Uf178GslBQv3ezFXJ5ez/HBMYMBRxXQMSSRUMdgSziXNttg0om8KnWJYxiMHEmrAo0FzkDmViFYi9tj0FYg+Zv8AYb3HGiGO4HKrlZv5o/2G9xwY4SpEdMCKJ5joa/1xbvCBxYbCqUI4jF4T6jeBWD2dTc+sYAlenlgXJoQXsZN83zWYyJ9FicxlvYfyiD7qPtU4FfKvwpoXj4nAPElRz19gkaJParUP7nQYt9s0aIQ52IfSZVwx/WjJ8Sn1fE42TCLNQVWuDMR2B5xyLy9RFkeqsObDm5SkPEFZbIQrKhzqnS4G4WiLrQdV14CpRgNzR64N8Jz/AH6LOE8XIxkiw6rWlmBog6tV+Wx5HHmPZgyZPOZjhczMwZT83P268SVfmpJrz1DnjVrmpsq8pRVKOYHbUSCneSiJmIAPosWJ9V48hisLs6hoho4tnwtefQPMLTSdaeqln7ayd+0fdpJEtq7IGBO1/R6mN+EdQLPlitw7iIlDBwqqtSlGooYu7JR9q1Fdiy9SByFgUuEyP87zMRCd4hhl02wFOsPjXwHbxEEYlhycqyxnTGVqVa1mmQ6HVPye2lZNIPkDhVSlDtBoLjun13hW1zlU4CI5EPeICNVIoZgvhkQbkbruQ9j9bnWGycdZsyUpFqQlXXVpLqukghiToIY0efq8ouFMI45WKIoVmBYuQKaPvF+p07wC+pGH5PKh0SZEBWT6VSrknZXWRb0elQ1AefnRw9zRmcYsdDbeL7/2OGiUHOgRql2i4tKJCIXfSmhiTo03dAhdNadQB3s7cxe+ky3D1k1ZlwbB1qBIotdHUtyvURXSsCTk1DzxFAbUhrc+gwk0MPByBjce7EXFncp3Qj02OWvYiIsHQWv6nLrftrK9pOVjd2+2hAPH6acEdMG5d6KdJxlJi8mXR+9RvC8pBTw+Glo8vFzIPmOW80uTBHfzBmTuvQTkL5MpN6COR2I9EigSMBeHVFHbhgjSsl69NMVdlulOzaOpN2OXTQDjEWSy0gzJtO8lj8TE8xJSiluvoveRyvZtWi4GKY5Rvi0gHl+lAS67k3/biUAacsSulaJkN1pHOkq/ZjmGcPzJ7pO6iSaOvBIJYxqXpYYXqA2PrBwsZ3Ye5/ot6j7poc6PeW30L+ZP91fjhFUP9h/hjHzwvylcSH/1U/3sD/FcPHyo8S/Spfcn8mPeZiufLV7Nxvj/AA6BymaEK0Ae6MVu19SoQ7bbX6z5Vle0XywRyBY8nltlIoutABTySNNxttqsV5Y8r4px6TMyd7OXklOzMSosAAKAAoqqPnd9OsOW1PpS9Nmr3s6qG58uW2LlV3La9ou0ua45mUghQpArfRQqdhX13I2LAXvyUcupOy4XwsZP/ccgQ2cYD51ma8OXQ/VX9fyHO9zvQXmT4eOHj5hkKfPOB84zFeHLp/keoXnyJ30jFjNSR5GE5bLklzZmkO7s552eZY9fLlzvCtSmiyZmsxHDEMplN1s63u2ke/ES3XcGz6vIYN9m+BhF1Nuf4n4DFDsvwE+k43sk+oE3XtPXGsZgNhyGBJ3BG0byuu+OxLiJdzi/k4uvuxSI2VqCPSMTDDAcOQ4JKV+BKGK+ZazixI9DFFjgigbcyuYeMMAx28CmJ147eI7x28RRPvCBwy8IHFqKLPjkcBMylMfXg5mhanAjMjkcCUbdFRny4dGRhswIPsIx53wPtyuQrI5qNnjhnkAYUWWJgGFKfSpiTXkTW4x6XWPJ/la4I8UwzSC4pVCSbWoddxf2SRuG8wcWwwVT9JXpbnhGdKzVBPIgGlwdMoANgVYZSDdWOeL2aymTcOGVWDgq4Z/SU7kHfl1x8z5TifdzrKgoxusiKbO6OGC3d1tz8h543/8A8QOa/Rsv/ifz4NzWkyQCkA816h+CMl3vehE7zSF16zq0rVAnVuBQ5+Qw1eD5MaQFSlvT9IdrABq28gB92PMR/wBoDM9ctB75P5sSD5fZv0eD/E/mxWRnwjyVyOK9Em7OZJozGyRlCFBUvsQlaR6XSh7sLI9n8pCAsSoig6gBIaB3FgFtuZ95x58vy8SHnBlx+1xKvy5t1jy/umxCxhEFojwUkcVvW7P5UvrITVpKX3hvQb8PpcvE3vOHzcAyrkFihIJYHvTsxDAn0vJm95xgvx5f8OD+7L8cNb5dP+FEf+V/5sVsqfwDyV5ua3kvZPIuhR+7KEglTIascj6WFmuxvDZTcoife/FITvvvWqr3OPPj8vDfmIj9z/zYcvy9+eWF+q6/6sEGtGjR5KSDvW6/F/wf83lv73/qwsYT8fZ/R195+OFg78FIbxVz5/wBuuX/AGUg/wDJhpi7Pt9eAewyj4Ygf5OMn9hx7Hb/ADvFWT5Ncr070f8AOP8ANcZ5aih3JZz5QYcirwjIOhUq3eaWY7gir1nba+WA/Zng8uZzCRwi2u76KB9YnoB/W5xtm+THL2vjmFsoPiXkTX2MbPL8Py3CYCsC/SPzLG3NfWc+Q3oChz254NpmwQ5TMlMZU4dCYoiXzEnillO7lm3LEn6xs0Ol31s1uz/CDK4dvaL/AOr4e/FXh+SbMSans773zJ8r/j7vPG5ysAjWhz6nEcYsEbRNyrCKEUKOQwwnDC2HoMLTVPClkDBNBQrFbJw0LxawSBxTsOGGDDgcRApSxw3DxN4axFqxaidjhOG6sIYpWu47eG4WLUXbx1cMxJDzxAouyrt92A8g2IxoM5W2AUwpjiFWwyqYwE7acAfOZN4o2pwQ6XyZlvwk9LBO/nXTBvkTh4OATF808H4Z32ciy72heVYmIHiUswU7crHlj078REf6RL+zHxxU7bfJofnJzOXkCCViXVgfC7ekVZehsmuh64GD5Ls7oVxnEIblTy7HyO3qwwwbrPBBiEe/ERH+fk/Zr8cd/ETH+fk/Zj44z/4tM9+mD+/L8ML8XOf/AEwftJfhgZHFXHJH/wARUX5+T+4Pjjh+QmL8/J/cHxwB/F9xD9M/xZfhjh7B8R/TD+1l+GLkcVI5I9+IiP8ASJP2Y+OOfiJj/SJP2a/HGePYfiP6X/iy/DDD2I4j+l/4svwxJHFVHJaX8RMf6RL+zX446PkKi/Py/wBxcZduxGf/AEv/ABJfhhh7C53rmh+0l+GJI4qRyWt/EbD+em/ur8MLGR/2Azf6Sv8Aek+GFiSOKkcloT2tfqR7v9MOXtafIe4/HCwsHlHBSSuZjtUSAB4TqUghboqdXIn1VhZ3iDTSGQk7m1Hvo/uIHlRPljmFiHsgwhmUQ4cHRb1sCeQBIA+4bY1XA8u+nvHZjq9EFiQB58+ZwsLGVtytARRUxaysNnCwsMChREDDsLCwaBIYWFhYpUnDHCcLCxFa5eAnEuJOspCsQBXl5esYWFgXK1UPF5ftn93wx38LS/bPuHwx3CwElRc/C8v2/wBw+GJIuMyggltr8h8MLCxYJUWggz3eoGPOz+44qZwUcLCwwqN1VKUb45jmFgUxQ8Ry+uNlPlt7RjM5TjPdroYFgGvarHhIPPnvpHPCwsMZeyW/ipW7RR/Zf3L/ADY5/tDH9l/cP5sLCweQJWcp/wCH4/J/cPjjh43F+t7v9ccwsVkCmcpjcai9fuxE3GovM+7HMLE2YUzlRNxqLzPuww8ai/W93+uFhYmzCmcpn4bj8m9w+OFhYWL2TVWcr//Z"/>
          <p:cNvSpPr>
            <a:spLocks noChangeAspect="1" noChangeArrowheads="1"/>
          </p:cNvSpPr>
          <p:nvPr/>
        </p:nvSpPr>
        <p:spPr bwMode="auto">
          <a:xfrm>
            <a:off x="63500" y="-841375"/>
            <a:ext cx="2619375" cy="17430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9226" name="Picture 10" descr="http://t1.gstatic.com/images?q=tbn:ANd9GcR4w05fd05cuLkjvdrxCovhO-zDq1q0uGDP755-RCeR7A0c_8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342" y="3717032"/>
            <a:ext cx="3913066" cy="2571040"/>
          </a:xfrm>
          <a:prstGeom prst="rect">
            <a:avLst/>
          </a:prstGeom>
          <a:noFill/>
          <a:effectLst>
            <a:softEdge rad="889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09375B-D0CF-4DDD-8496-9671E6448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El recurso del cristiano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FB783F-D585-4B41-92AC-CC05419802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SV" sz="3200" dirty="0"/>
              <a:t>“pero </a:t>
            </a:r>
            <a:r>
              <a:rPr lang="es-SV" sz="3200" b="1" i="1" dirty="0"/>
              <a:t>recibiréis poder</a:t>
            </a:r>
            <a:r>
              <a:rPr lang="es-SV" sz="3200" dirty="0"/>
              <a:t>, cuando haya venido sobre vosotros </a:t>
            </a:r>
            <a:r>
              <a:rPr lang="es-SV" sz="3200" b="1" i="1" dirty="0"/>
              <a:t>el Espíritu Santo</a:t>
            </a:r>
            <a:r>
              <a:rPr lang="es-SV" sz="3200" dirty="0"/>
              <a:t>, y me seréis testigos en Jerusalén, en toda Judea, en Samaria, y hasta lo último de la tierra.”</a:t>
            </a:r>
          </a:p>
          <a:p>
            <a:pPr lvl="1"/>
            <a:r>
              <a:rPr lang="es-SV" dirty="0"/>
              <a:t>Hechos 1:8</a:t>
            </a:r>
          </a:p>
        </p:txBody>
      </p:sp>
      <p:pic>
        <p:nvPicPr>
          <p:cNvPr id="9218" name="Picture 2" descr="Related image">
            <a:extLst>
              <a:ext uri="{FF2B5EF4-FFF2-40B4-BE49-F238E27FC236}">
                <a16:creationId xmlns:a16="http://schemas.microsoft.com/office/drawing/2014/main" id="{D7A1255C-9815-4E2F-B4A9-5DDCD0EA0E8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52" y="1761754"/>
            <a:ext cx="4038600" cy="3901419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0046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9. Seleccione con cuidado su eslogan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700808"/>
            <a:ext cx="8503920" cy="4398240"/>
          </a:xfrm>
        </p:spPr>
        <p:txBody>
          <a:bodyPr/>
          <a:lstStyle/>
          <a:p>
            <a:r>
              <a:rPr lang="es-ES_tradnl" dirty="0"/>
              <a:t>Representa su promesa y genera expectativas</a:t>
            </a:r>
          </a:p>
          <a:p>
            <a:pPr lvl="1"/>
            <a:r>
              <a:rPr lang="es-ES_tradnl" sz="2400" dirty="0"/>
              <a:t>Super repuestos: “Donde compran los expertos”.</a:t>
            </a:r>
          </a:p>
          <a:p>
            <a:pPr lvl="1"/>
            <a:r>
              <a:rPr lang="es-ES_tradnl" sz="2400" dirty="0" err="1"/>
              <a:t>Freund</a:t>
            </a:r>
            <a:r>
              <a:rPr lang="es-ES_tradnl" sz="2400" dirty="0"/>
              <a:t>: “Todo tiene solución”</a:t>
            </a:r>
          </a:p>
          <a:p>
            <a:pPr lvl="1"/>
            <a:r>
              <a:rPr lang="es-ES_tradnl" sz="2400" dirty="0" err="1"/>
              <a:t>Vidrí</a:t>
            </a:r>
            <a:r>
              <a:rPr lang="es-ES_tradnl" sz="2400" dirty="0"/>
              <a:t> : “Donde sí hay de todo”</a:t>
            </a:r>
          </a:p>
          <a:p>
            <a:pPr lvl="1"/>
            <a:r>
              <a:rPr lang="es-ES_tradnl" sz="2400" dirty="0" err="1"/>
              <a:t>Burguer</a:t>
            </a:r>
            <a:r>
              <a:rPr lang="es-ES_tradnl" sz="2400" dirty="0"/>
              <a:t> King: “A tu manera”</a:t>
            </a:r>
          </a:p>
          <a:p>
            <a:pPr lvl="1"/>
            <a:r>
              <a:rPr lang="es-ES_tradnl" sz="2400" dirty="0"/>
              <a:t>Wal-Mart: “Ahorras dinero. Vives mejor.”</a:t>
            </a:r>
          </a:p>
          <a:p>
            <a:pPr lvl="1"/>
            <a:endParaRPr lang="es-ES_tradnl" dirty="0"/>
          </a:p>
        </p:txBody>
      </p:sp>
      <p:pic>
        <p:nvPicPr>
          <p:cNvPr id="14344" name="Picture 8" descr="http://t3.gstatic.com/images?q=tbn:ANd9GcR8IRo3LqrCMfBQKB2YbFSB_wBDpGR-TrBjJCmZQgpyjNRPgX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5130" y="4437112"/>
            <a:ext cx="2476500" cy="1847850"/>
          </a:xfrm>
          <a:prstGeom prst="rect">
            <a:avLst/>
          </a:prstGeom>
          <a:noFill/>
        </p:spPr>
      </p:pic>
      <p:pic>
        <p:nvPicPr>
          <p:cNvPr id="1026" name="Picture 2" descr="Image result for ahorras dinero vives mejor">
            <a:extLst>
              <a:ext uri="{FF2B5EF4-FFF2-40B4-BE49-F238E27FC236}">
                <a16:creationId xmlns:a16="http://schemas.microsoft.com/office/drawing/2014/main" id="{BC88A44F-5359-4D96-AFA4-A100A3A65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003673"/>
            <a:ext cx="415290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 </a:t>
            </a:r>
            <a:r>
              <a:rPr lang="en-US" dirty="0" err="1"/>
              <a:t>dijo</a:t>
            </a:r>
            <a:r>
              <a:rPr lang="en-US" dirty="0"/>
              <a:t> el Rey </a:t>
            </a:r>
            <a:r>
              <a:rPr lang="en-US" dirty="0" err="1"/>
              <a:t>Salomón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31061" y="1956966"/>
            <a:ext cx="8503920" cy="4326232"/>
          </a:xfrm>
        </p:spPr>
        <p:txBody>
          <a:bodyPr/>
          <a:lstStyle/>
          <a:p>
            <a:r>
              <a:rPr lang="es-SV" sz="4000" dirty="0"/>
              <a:t>“Mejor es que no prometas, y no que prometas </a:t>
            </a:r>
            <a:r>
              <a:rPr lang="es-SV" sz="4000" b="1" i="1" dirty="0"/>
              <a:t>y no cumplas</a:t>
            </a:r>
            <a:r>
              <a:rPr lang="es-SV" sz="4000" dirty="0"/>
              <a:t>.”</a:t>
            </a:r>
          </a:p>
          <a:p>
            <a:pPr lvl="1"/>
            <a:r>
              <a:rPr lang="es-SV" dirty="0"/>
              <a:t>Eclesiastés 5:5</a:t>
            </a:r>
            <a:endParaRPr lang="en-US" dirty="0"/>
          </a:p>
        </p:txBody>
      </p:sp>
      <p:pic>
        <p:nvPicPr>
          <p:cNvPr id="3074" name="Picture 2" descr="http://s1.goodsalt.com/gallery/abwasOT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62359"/>
            <a:ext cx="3329038" cy="2502945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10. Facilitar el contacto con la empresa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S_tradnl" sz="3200" dirty="0"/>
              <a:t>Evitar contestadoras automáticas</a:t>
            </a:r>
          </a:p>
          <a:p>
            <a:r>
              <a:rPr lang="es-ES_tradnl" sz="3200" dirty="0"/>
              <a:t>Utilice las redes sociales principales:</a:t>
            </a:r>
          </a:p>
          <a:p>
            <a:pPr lvl="1"/>
            <a:r>
              <a:rPr lang="es-ES_tradnl" sz="2700" dirty="0"/>
              <a:t>Correo electrónico</a:t>
            </a:r>
          </a:p>
          <a:p>
            <a:pPr lvl="1"/>
            <a:r>
              <a:rPr lang="es-ES_tradnl" sz="2700" dirty="0"/>
              <a:t>Facebook</a:t>
            </a:r>
          </a:p>
          <a:p>
            <a:pPr lvl="1"/>
            <a:r>
              <a:rPr lang="es-ES_tradnl" sz="2700" dirty="0"/>
              <a:t>Página Web</a:t>
            </a:r>
          </a:p>
          <a:p>
            <a:r>
              <a:rPr lang="es-ES_tradnl" sz="3200" dirty="0"/>
              <a:t>Conteste inmediatamente </a:t>
            </a:r>
            <a:r>
              <a:rPr lang="es-ES_tradnl" sz="2800" i="1" dirty="0"/>
              <a:t>(puede ser un </a:t>
            </a:r>
            <a:r>
              <a:rPr lang="es-ES_tradnl" sz="2800" i="1" dirty="0" err="1"/>
              <a:t>autoresponder</a:t>
            </a:r>
            <a:r>
              <a:rPr lang="es-ES_tradnl" sz="2800" i="1" dirty="0"/>
              <a:t>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La influencia de las redes sociales </a:t>
            </a:r>
          </a:p>
        </p:txBody>
      </p:sp>
      <p:pic>
        <p:nvPicPr>
          <p:cNvPr id="1026" name="Picture 2" descr="https://encrypted-tbn3.gstatic.com/images?q=tbn:ANd9GcQo3MIG-OgsonN1tahWv63ENwCuQiemIEQrQEt7cPxlzM__gxnw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052" y="2060848"/>
            <a:ext cx="576970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0.gstatic.com/images?q=tbn:ANd9GcRKfnX1Oso1OfN3pXKldOP0FX4q29Ip2qxFqryBILYc6BAX_-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052" y="4371919"/>
            <a:ext cx="5769707" cy="191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4187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La importancia de las redes sociales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SV" sz="3200" dirty="0"/>
              <a:t> </a:t>
            </a:r>
          </a:p>
          <a:p>
            <a:r>
              <a:rPr lang="es-SV" sz="3200" dirty="0"/>
              <a:t>Las redes sociales no constituyen una herramienta de venta, sino </a:t>
            </a:r>
            <a:r>
              <a:rPr lang="es-SV" sz="3200" b="1" i="1" dirty="0"/>
              <a:t>un canal que permite el acercamiento </a:t>
            </a:r>
            <a:r>
              <a:rPr lang="es-SV" sz="3200" dirty="0"/>
              <a:t>a su público objetivo, y establecer con él un contacto directo. </a:t>
            </a:r>
          </a:p>
          <a:p>
            <a:pPr lvl="1"/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3947993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Datos a considerar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600" dirty="0"/>
              <a:t>“En época de festividades como navidad o San Valentín, </a:t>
            </a:r>
            <a:r>
              <a:rPr lang="es-SV" sz="3600" b="1" i="1" dirty="0"/>
              <a:t>el 67% de los consumidores </a:t>
            </a:r>
            <a:r>
              <a:rPr lang="es-SV" sz="3600" dirty="0"/>
              <a:t>buscan en Internet antes de comprar.”</a:t>
            </a:r>
          </a:p>
          <a:p>
            <a:r>
              <a:rPr lang="es-SV" sz="2000" i="1" dirty="0"/>
              <a:t>Estudio realizado por </a:t>
            </a:r>
            <a:r>
              <a:rPr lang="es-SV" sz="2000" i="1" dirty="0" err="1"/>
              <a:t>Deloitte</a:t>
            </a:r>
            <a:r>
              <a:rPr lang="es-SV" sz="2000" i="1" dirty="0"/>
              <a:t> y publicado en Bluecaribu.com</a:t>
            </a:r>
          </a:p>
        </p:txBody>
      </p:sp>
    </p:spTree>
    <p:extLst>
      <p:ext uri="{BB962C8B-B14F-4D97-AF65-F5344CB8AC3E}">
        <p14:creationId xmlns:p14="http://schemas.microsoft.com/office/powerpoint/2010/main" val="264295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 Buen Servicio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r>
              <a:rPr lang="es-ES_tradnl" sz="4000" dirty="0"/>
              <a:t>¿Cuándo consideramos que hemos recibido un buen servicio?</a:t>
            </a:r>
          </a:p>
        </p:txBody>
      </p:sp>
      <p:pic>
        <p:nvPicPr>
          <p:cNvPr id="4" name="Picture 14" descr="http://t0.gstatic.com/images?q=tbn:ANd9GcQEYNXAbFn839qoXl3DwCHJAIshnq-AcvIJTFgB5GjsPtJnBd5wU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754" y="3356992"/>
            <a:ext cx="3564396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11. Verificar el cumplimiento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_tradnl" sz="3200" dirty="0"/>
              <a:t>Implementar un programa de </a:t>
            </a:r>
            <a:r>
              <a:rPr lang="es-ES_tradnl" sz="3200" b="1" i="1" dirty="0"/>
              <a:t>auditoría interna.</a:t>
            </a:r>
          </a:p>
          <a:p>
            <a:r>
              <a:rPr lang="es-ES_tradnl" sz="3200" b="1" i="1" dirty="0"/>
              <a:t>Premiar</a:t>
            </a:r>
            <a:r>
              <a:rPr lang="es-ES_tradnl" sz="3200" dirty="0"/>
              <a:t> el buen desempeño.</a:t>
            </a:r>
          </a:p>
          <a:p>
            <a:r>
              <a:rPr lang="es-ES_tradnl" sz="3200" b="1" i="1" dirty="0"/>
              <a:t>Aplicar </a:t>
            </a:r>
            <a:r>
              <a:rPr lang="es-ES_tradnl" sz="3200" dirty="0"/>
              <a:t>acciones correctivas.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_tradnl" sz="800" dirty="0"/>
              <a:t>.</a:t>
            </a:r>
          </a:p>
        </p:txBody>
      </p:sp>
      <p:pic>
        <p:nvPicPr>
          <p:cNvPr id="4" name="Picture 16" descr="http://t1.gstatic.com/images?q=tbn:ANd9GcQ6qkPzNRALMcXdxEOWQ13czaDQYSo1NRdF7C4qizDuY3omPm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844824"/>
            <a:ext cx="2676525" cy="1714501"/>
          </a:xfrm>
          <a:prstGeom prst="rect">
            <a:avLst/>
          </a:prstGeom>
          <a:noFill/>
        </p:spPr>
      </p:pic>
      <p:pic>
        <p:nvPicPr>
          <p:cNvPr id="7" name="Picture 8" descr="http://t1.gstatic.com/images?q=tbn:ANd9GcSYXEV8eLRyNSfNwzjYTQyMMsJkT-iii8rHW5AxO0idZDwMCVpBP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933056"/>
            <a:ext cx="2448306" cy="21808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 </a:t>
            </a:r>
            <a:r>
              <a:rPr lang="en-US" dirty="0" err="1"/>
              <a:t>obras</a:t>
            </a:r>
            <a:r>
              <a:rPr lang="en-US" dirty="0"/>
              <a:t> </a:t>
            </a:r>
            <a:r>
              <a:rPr lang="en-US" dirty="0" err="1"/>
              <a:t>respaldan</a:t>
            </a:r>
            <a:r>
              <a:rPr lang="en-US" dirty="0"/>
              <a:t> las palabras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600" dirty="0"/>
              <a:t>“Pero </a:t>
            </a:r>
            <a:r>
              <a:rPr lang="es-SV" sz="3600" b="1" i="1" dirty="0"/>
              <a:t>sed hacedores </a:t>
            </a:r>
            <a:r>
              <a:rPr lang="es-SV" sz="3600" dirty="0"/>
              <a:t>de la palabra, y </a:t>
            </a:r>
            <a:r>
              <a:rPr lang="es-SV" sz="3600" b="1" i="1" dirty="0"/>
              <a:t>no tan solamente oidores</a:t>
            </a:r>
            <a:r>
              <a:rPr lang="es-SV" sz="3600" dirty="0"/>
              <a:t>, engañándoos a vosotros mismos.</a:t>
            </a:r>
            <a:r>
              <a:rPr lang="es-SV" sz="3600" baseline="30000" dirty="0"/>
              <a:t>” </a:t>
            </a:r>
          </a:p>
          <a:p>
            <a:pPr lvl="1"/>
            <a:r>
              <a:rPr lang="es-SV" dirty="0"/>
              <a:t>Santiago 1:22-24</a:t>
            </a: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55CBF158-0383-4CC6-ADEA-926459671F94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208912" cy="480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1581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322" y="188640"/>
            <a:ext cx="8534400" cy="758952"/>
          </a:xfrm>
        </p:spPr>
        <p:txBody>
          <a:bodyPr/>
          <a:lstStyle/>
          <a:p>
            <a:r>
              <a:rPr lang="en-US" dirty="0"/>
              <a:t>12. </a:t>
            </a:r>
            <a:r>
              <a:rPr lang="en-US" dirty="0" err="1"/>
              <a:t>Exceder</a:t>
            </a:r>
            <a:r>
              <a:rPr lang="en-US" dirty="0"/>
              <a:t> las </a:t>
            </a:r>
            <a:r>
              <a:rPr lang="en-US" dirty="0" err="1"/>
              <a:t>expectativas</a:t>
            </a:r>
            <a:r>
              <a:rPr lang="en-US" dirty="0"/>
              <a:t>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200" b="1" i="1" dirty="0" err="1"/>
              <a:t>Conozca</a:t>
            </a:r>
            <a:r>
              <a:rPr lang="en-US" dirty="0"/>
              <a:t> lo </a:t>
            </a:r>
            <a:r>
              <a:rPr lang="en-US" dirty="0" err="1"/>
              <a:t>que</a:t>
            </a:r>
            <a:r>
              <a:rPr lang="en-US" dirty="0"/>
              <a:t> el </a:t>
            </a:r>
            <a:r>
              <a:rPr lang="en-US" dirty="0" err="1"/>
              <a:t>cliente</a:t>
            </a:r>
            <a:r>
              <a:rPr lang="en-US" dirty="0"/>
              <a:t> </a:t>
            </a:r>
            <a:r>
              <a:rPr lang="en-US" dirty="0" err="1"/>
              <a:t>espera</a:t>
            </a:r>
            <a:r>
              <a:rPr lang="en-US" dirty="0"/>
              <a:t>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producto</a:t>
            </a:r>
            <a:r>
              <a:rPr lang="en-US" dirty="0"/>
              <a:t>, o </a:t>
            </a:r>
            <a:r>
              <a:rPr lang="en-US" dirty="0" err="1"/>
              <a:t>servicio</a:t>
            </a:r>
            <a:r>
              <a:rPr lang="es-ES_tradnl" dirty="0"/>
              <a:t> </a:t>
            </a:r>
            <a:r>
              <a:rPr lang="en-US" dirty="0"/>
              <a:t>y </a:t>
            </a:r>
            <a:r>
              <a:rPr lang="en-US" b="1" i="1" dirty="0" err="1"/>
              <a:t>supere</a:t>
            </a:r>
            <a:r>
              <a:rPr lang="en-US" b="1" i="1" dirty="0"/>
              <a:t> el </a:t>
            </a:r>
            <a:r>
              <a:rPr lang="en-US" b="1" i="1" dirty="0" err="1"/>
              <a:t>cumplimiento</a:t>
            </a:r>
            <a:r>
              <a:rPr lang="en-US" b="1" i="1" dirty="0"/>
              <a:t> </a:t>
            </a:r>
            <a:r>
              <a:rPr lang="en-US" dirty="0"/>
              <a:t>de </a:t>
            </a:r>
            <a:r>
              <a:rPr lang="en-US" dirty="0" err="1"/>
              <a:t>esas</a:t>
            </a:r>
            <a:r>
              <a:rPr lang="en-US" dirty="0"/>
              <a:t> </a:t>
            </a:r>
            <a:r>
              <a:rPr lang="en-US" dirty="0" err="1"/>
              <a:t>expectativas</a:t>
            </a:r>
            <a:r>
              <a:rPr lang="en-US" dirty="0"/>
              <a:t> a un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sz="3600" b="1" i="1" dirty="0" err="1"/>
              <a:t>que</a:t>
            </a:r>
            <a:r>
              <a:rPr lang="en-US" sz="3600" b="1" i="1" dirty="0"/>
              <a:t> sea memorable</a:t>
            </a:r>
            <a:r>
              <a:rPr lang="en-US" dirty="0"/>
              <a:t>.</a:t>
            </a:r>
            <a:endParaRPr lang="es-ES_tradnl" dirty="0"/>
          </a:p>
        </p:txBody>
      </p:sp>
      <p:pic>
        <p:nvPicPr>
          <p:cNvPr id="5122" name="Picture 2" descr="http://t0.gstatic.com/images?q=tbn:ANd9GcTe6zHSED68gYZzFsCrFfQv8YqmO8WVInC9SMqe-fgeB-D842F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8634" y="3844791"/>
            <a:ext cx="4450156" cy="23474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lated image">
            <a:extLst>
              <a:ext uri="{FF2B5EF4-FFF2-40B4-BE49-F238E27FC236}">
                <a16:creationId xmlns:a16="http://schemas.microsoft.com/office/drawing/2014/main" id="{0B6DA5A4-45AA-4901-BC8C-EEB03440B00E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906478" cy="449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2399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/>
              <a:t>.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SV" dirty="0"/>
              <a:t>Dios también ha decidido superar las expectativas del hombre</a:t>
            </a:r>
          </a:p>
        </p:txBody>
      </p:sp>
    </p:spTree>
    <p:extLst>
      <p:ext uri="{BB962C8B-B14F-4D97-AF65-F5344CB8AC3E}">
        <p14:creationId xmlns:p14="http://schemas.microsoft.com/office/powerpoint/2010/main" val="30021985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0833736-B20E-4C9F-A341-7A833A4FB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En cuanto a su sabiduría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F098C16-60DC-4D36-83E6-11BFB7A98BA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200" dirty="0"/>
              <a:t>!!Oh profundidad de las riquezas de la sabiduría y de la ciencia de Dios! !!Cuán </a:t>
            </a:r>
            <a:r>
              <a:rPr lang="es-SV" sz="3200" b="1" dirty="0"/>
              <a:t>insondables</a:t>
            </a:r>
            <a:r>
              <a:rPr lang="es-SV" sz="3200" dirty="0"/>
              <a:t> son sus juicios, e inescrutables sus caminos!</a:t>
            </a:r>
          </a:p>
          <a:p>
            <a:pPr lvl="1"/>
            <a:r>
              <a:rPr lang="es-SV" dirty="0"/>
              <a:t>Romanos 11:33</a:t>
            </a:r>
          </a:p>
        </p:txBody>
      </p:sp>
    </p:spTree>
    <p:extLst>
      <p:ext uri="{BB962C8B-B14F-4D97-AF65-F5344CB8AC3E}">
        <p14:creationId xmlns:p14="http://schemas.microsoft.com/office/powerpoint/2010/main" val="14096167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cuanto</a:t>
            </a:r>
            <a:r>
              <a:rPr lang="en-US" dirty="0"/>
              <a:t> 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bondad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SV" dirty="0"/>
              <a:t>“Cuando anochecía, se acercaron a él sus discípulos, diciendo: El lugar es desierto, y la hora ya pasada; </a:t>
            </a:r>
            <a:r>
              <a:rPr lang="es-SV" sz="3600" b="1" i="1" dirty="0"/>
              <a:t>despide a la multitud</a:t>
            </a:r>
            <a:r>
              <a:rPr lang="es-SV" dirty="0"/>
              <a:t>, para que vayan por las aldeas </a:t>
            </a:r>
            <a:r>
              <a:rPr lang="es-SV" b="1" i="1" dirty="0"/>
              <a:t>y compren de comer</a:t>
            </a:r>
            <a:r>
              <a:rPr lang="es-SV" dirty="0"/>
              <a:t>.” </a:t>
            </a:r>
          </a:p>
          <a:p>
            <a:pPr lvl="1"/>
            <a:r>
              <a:rPr lang="es-SV" dirty="0"/>
              <a:t>Mateo 14:15</a:t>
            </a:r>
          </a:p>
          <a:p>
            <a:endParaRPr lang="es-SV" dirty="0"/>
          </a:p>
          <a:p>
            <a:endParaRPr lang="en-US" dirty="0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3C9EFDF4-50EE-46F5-8D35-D58C91CE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60673"/>
            <a:ext cx="2990850" cy="2238375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4AAF48-B9CC-4CAD-91BA-D6C7BC6D87C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23528" y="1556792"/>
            <a:ext cx="8504238" cy="4572000"/>
          </a:xfrm>
        </p:spPr>
        <p:txBody>
          <a:bodyPr/>
          <a:lstStyle/>
          <a:p>
            <a:r>
              <a:rPr lang="es-SV" sz="3600" b="1" i="1" dirty="0"/>
              <a:t>“Y comieron todos, y se saciaron</a:t>
            </a:r>
            <a:r>
              <a:rPr lang="es-SV" sz="3600" dirty="0"/>
              <a:t>; y recogieron lo que sobró de los pedazos, doce cestas llenas. Y los que comieron fueron </a:t>
            </a:r>
            <a:r>
              <a:rPr lang="es-SV" sz="3600" b="1" i="1" dirty="0"/>
              <a:t>como cinco mil hombres</a:t>
            </a:r>
            <a:r>
              <a:rPr lang="es-SV" sz="3600" dirty="0"/>
              <a:t>, sin contar las mujeres y los niños.” </a:t>
            </a:r>
          </a:p>
          <a:p>
            <a:pPr lvl="1"/>
            <a:r>
              <a:rPr lang="es-SV" sz="2700" dirty="0"/>
              <a:t>Mateo 14:20-21</a:t>
            </a:r>
          </a:p>
          <a:p>
            <a:endParaRPr lang="es-SV" sz="3200" dirty="0"/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965163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cuanto</a:t>
            </a:r>
            <a:r>
              <a:rPr lang="en-US" dirty="0"/>
              <a:t> al </a:t>
            </a:r>
            <a:r>
              <a:rPr lang="en-US" dirty="0" err="1"/>
              <a:t>trato</a:t>
            </a:r>
            <a:r>
              <a:rPr lang="en-US" dirty="0"/>
              <a:t> con el </a:t>
            </a:r>
            <a:r>
              <a:rPr lang="en-US" dirty="0" err="1"/>
              <a:t>prójimo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371600"/>
            <a:ext cx="4248472" cy="4865712"/>
          </a:xfrm>
        </p:spPr>
        <p:txBody>
          <a:bodyPr>
            <a:normAutofit/>
          </a:bodyPr>
          <a:lstStyle/>
          <a:p>
            <a:r>
              <a:rPr lang="es-SV" sz="3200" dirty="0"/>
              <a:t>“</a:t>
            </a:r>
            <a:r>
              <a:rPr lang="es-SV" sz="2800" dirty="0"/>
              <a:t>La mujer samaritana le dijo: </a:t>
            </a:r>
            <a:r>
              <a:rPr lang="es-SV" sz="3200" b="1" i="1" dirty="0"/>
              <a:t>¿Cómo tú, siendo judío,</a:t>
            </a:r>
            <a:r>
              <a:rPr lang="es-SV" sz="3200" dirty="0"/>
              <a:t> me pides a mí de beber, </a:t>
            </a:r>
            <a:r>
              <a:rPr lang="es-SV" sz="3200" b="1" i="1" dirty="0"/>
              <a:t>que soy mujer samaritana</a:t>
            </a:r>
            <a:r>
              <a:rPr lang="es-SV" sz="3200" dirty="0"/>
              <a:t>? </a:t>
            </a:r>
            <a:r>
              <a:rPr lang="es-SV" sz="2400" dirty="0"/>
              <a:t>Porque judíos y samaritanos no se tratan entre sí.”</a:t>
            </a:r>
          </a:p>
          <a:p>
            <a:pPr lvl="1"/>
            <a:r>
              <a:rPr lang="es-SV" dirty="0"/>
              <a:t>Juan 4:9</a:t>
            </a:r>
            <a:endParaRPr lang="en-US" dirty="0"/>
          </a:p>
        </p:txBody>
      </p:sp>
      <p:pic>
        <p:nvPicPr>
          <p:cNvPr id="6" name="Picture 2" descr="http://dilmitadotorg.files.wordpress.com/2014/03/21samaritana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63687"/>
            <a:ext cx="3257771" cy="4681538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778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4294967295"/>
          </p:nvPr>
        </p:nvSpPr>
        <p:spPr>
          <a:xfrm>
            <a:off x="251520" y="1484784"/>
            <a:ext cx="8504238" cy="4572000"/>
          </a:xfrm>
        </p:spPr>
        <p:txBody>
          <a:bodyPr/>
          <a:lstStyle/>
          <a:p>
            <a:pPr marL="274320" lvl="1" algn="ctr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s-ES_tradnl" sz="3600" dirty="0"/>
              <a:t>Cuando el servicio recibido ha cumplido con nuestras expectativas.</a:t>
            </a:r>
          </a:p>
          <a:p>
            <a:endParaRPr lang="es-SV" dirty="0"/>
          </a:p>
        </p:txBody>
      </p:sp>
      <p:pic>
        <p:nvPicPr>
          <p:cNvPr id="3074" name="Picture 2" descr="Resultado de imagen para buen servic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889" y="31992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4935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37D59F-3C03-4E18-943F-9AEB594D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En cuanto a su perdón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8EEE0E9-399D-4C8B-B080-D4DA5E633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2" y="1371600"/>
            <a:ext cx="4248472" cy="5009728"/>
          </a:xfrm>
        </p:spPr>
        <p:txBody>
          <a:bodyPr>
            <a:normAutofit fontScale="92500" lnSpcReduction="10000"/>
          </a:bodyPr>
          <a:lstStyle/>
          <a:p>
            <a:r>
              <a:rPr lang="es-SV" sz="3600" dirty="0"/>
              <a:t>“Y levantándose, vino a su padre. Y cuando aún estaba lejos, lo vio su padre, y fue </a:t>
            </a:r>
            <a:r>
              <a:rPr lang="es-SV" sz="3600" b="1" i="1" dirty="0"/>
              <a:t>movido a misericordia</a:t>
            </a:r>
            <a:r>
              <a:rPr lang="es-SV" sz="3600" dirty="0"/>
              <a:t>, y corrió, y se echó sobre su cuello, y le besó.”</a:t>
            </a:r>
          </a:p>
          <a:p>
            <a:pPr lvl="1"/>
            <a:r>
              <a:rPr lang="es-SV" dirty="0"/>
              <a:t>Lucas 15:20</a:t>
            </a:r>
          </a:p>
        </p:txBody>
      </p:sp>
      <p:pic>
        <p:nvPicPr>
          <p:cNvPr id="9" name="Picture 4" descr="Related image">
            <a:extLst>
              <a:ext uri="{FF2B5EF4-FFF2-40B4-BE49-F238E27FC236}">
                <a16:creationId xmlns:a16="http://schemas.microsoft.com/office/drawing/2014/main" id="{4FE34484-B015-4599-9441-C3D79B7285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97894"/>
            <a:ext cx="4038600" cy="302895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7581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1416A3-9CAB-459C-9DFB-6B78B1DE997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23528" y="1484784"/>
            <a:ext cx="8504238" cy="4572000"/>
          </a:xfrm>
        </p:spPr>
        <p:txBody>
          <a:bodyPr/>
          <a:lstStyle/>
          <a:p>
            <a:r>
              <a:rPr lang="es-SV" sz="3200" dirty="0"/>
              <a:t>“Pero el padre dijo a sus siervos: Sacad el </a:t>
            </a:r>
            <a:r>
              <a:rPr lang="es-SV" sz="3200" b="1" i="1" dirty="0"/>
              <a:t>mejor vestido</a:t>
            </a:r>
            <a:r>
              <a:rPr lang="es-SV" sz="3200" dirty="0"/>
              <a:t>, y vestidle; y poned un </a:t>
            </a:r>
            <a:r>
              <a:rPr lang="es-SV" sz="3200" b="1" i="1" dirty="0"/>
              <a:t>anillo </a:t>
            </a:r>
            <a:r>
              <a:rPr lang="es-SV" sz="3200" dirty="0"/>
              <a:t>en su mano, y </a:t>
            </a:r>
            <a:r>
              <a:rPr lang="es-SV" sz="3200" b="1" i="1" dirty="0"/>
              <a:t>calzado</a:t>
            </a:r>
            <a:r>
              <a:rPr lang="es-SV" sz="3200" dirty="0"/>
              <a:t> en sus pies. Y traed el becerro gordo y matadlo, y comamos y </a:t>
            </a:r>
            <a:r>
              <a:rPr lang="es-SV" sz="3200" b="1" i="1" dirty="0"/>
              <a:t>hagamos fiesta</a:t>
            </a:r>
            <a:r>
              <a:rPr lang="es-SV" sz="3200" dirty="0"/>
              <a:t>; porque este mi hijo muerto era, y ha revivido; se había perdido, y es hallado. Y comenzaron a regocijarse.”</a:t>
            </a:r>
          </a:p>
          <a:p>
            <a:pPr lvl="1"/>
            <a:r>
              <a:rPr lang="es-SV" dirty="0"/>
              <a:t>Lucas 15:22-24</a:t>
            </a:r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8615915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1F0993-9096-4C01-A2C2-D0512DFE0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En cuanto a su poder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DE7F72-C50B-4E31-A25F-74B03EE20A2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200" dirty="0"/>
              <a:t>“María, cuando llegó a donde estaba Jesús, al verle, se postró a sus pies, diciéndole: Señor, si hubieses estado aquí, no habría muerto mi hermano.”</a:t>
            </a:r>
          </a:p>
          <a:p>
            <a:pPr lvl="1"/>
            <a:r>
              <a:rPr lang="es-SV" dirty="0"/>
              <a:t>Juan 11:32</a:t>
            </a:r>
          </a:p>
        </p:txBody>
      </p:sp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5D7DA05B-FB52-4D69-A640-EAE84A1AF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40794"/>
            <a:ext cx="3737992" cy="2490437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5722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156777-D01B-4E99-8931-347D1D34E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En cuanto a su obra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30EC7A-E2A4-40A8-B032-153767B2532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200" dirty="0"/>
              <a:t>“Y a vosotros, estando muertos en pecados y en la </a:t>
            </a:r>
            <a:r>
              <a:rPr lang="es-SV" sz="3200" dirty="0" err="1"/>
              <a:t>incircuncisión</a:t>
            </a:r>
            <a:r>
              <a:rPr lang="es-SV" sz="3200" dirty="0"/>
              <a:t> de vuestra carne, os dio vida juntamente con él, </a:t>
            </a:r>
            <a:r>
              <a:rPr lang="es-SV" sz="3200" b="1" i="1" dirty="0"/>
              <a:t>perdonándoos </a:t>
            </a:r>
            <a:r>
              <a:rPr lang="es-SV" sz="3200" dirty="0"/>
              <a:t>todos los pecados, </a:t>
            </a:r>
            <a:r>
              <a:rPr lang="es-SV" sz="3200" b="1" i="1" dirty="0"/>
              <a:t>anulando el acta </a:t>
            </a:r>
            <a:r>
              <a:rPr lang="es-SV" sz="3200" dirty="0"/>
              <a:t>de los decretos que había contra nosotros, que nos era contraria, </a:t>
            </a:r>
            <a:r>
              <a:rPr lang="es-SV" sz="3200" b="1" i="1" dirty="0"/>
              <a:t>quitándola de en medio </a:t>
            </a:r>
            <a:r>
              <a:rPr lang="es-SV" sz="3200" dirty="0"/>
              <a:t>y clavándola en la cruz,”</a:t>
            </a:r>
          </a:p>
          <a:p>
            <a:r>
              <a:rPr lang="es-SV" dirty="0"/>
              <a:t>Colosenses 2:13-14</a:t>
            </a:r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0394671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7834B-4D95-4566-830B-DDC3DDCB3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En cuanto a su amor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8F5DEE-BCDB-419C-A059-B14C0B0F131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200" dirty="0"/>
              <a:t>“Pero Dios, que es rico en misericordia, por su gran amor con que nos amó,</a:t>
            </a:r>
            <a:r>
              <a:rPr lang="es-SV" sz="3200" b="1" baseline="30000" dirty="0"/>
              <a:t> </a:t>
            </a:r>
            <a:r>
              <a:rPr lang="es-SV" sz="3200" b="1" i="1" dirty="0"/>
              <a:t>aun estando nosotros muertos en pecados</a:t>
            </a:r>
            <a:r>
              <a:rPr lang="es-SV" sz="3200" dirty="0"/>
              <a:t>, nos dio vida juntamente con Cristo (por gracia sois salvos),</a:t>
            </a:r>
            <a:r>
              <a:rPr lang="es-SV" sz="3200" b="1" baseline="30000" dirty="0"/>
              <a:t> </a:t>
            </a:r>
            <a:r>
              <a:rPr lang="es-SV" sz="3200" dirty="0"/>
              <a:t>y juntamente con él </a:t>
            </a:r>
            <a:r>
              <a:rPr lang="es-SV" sz="3200" b="1" i="1" dirty="0"/>
              <a:t>nos resucitó</a:t>
            </a:r>
            <a:r>
              <a:rPr lang="es-SV" sz="3200" dirty="0"/>
              <a:t>, y asimismo </a:t>
            </a:r>
            <a:r>
              <a:rPr lang="es-SV" sz="3200" b="1" i="1" dirty="0"/>
              <a:t>nos hizo sentar </a:t>
            </a:r>
            <a:r>
              <a:rPr lang="es-SV" sz="3200" dirty="0"/>
              <a:t>en los lugares celestiales con Cristo Jesús,”</a:t>
            </a:r>
          </a:p>
          <a:p>
            <a:pPr lvl="1"/>
            <a:r>
              <a:rPr lang="es-SV" dirty="0"/>
              <a:t>Efesios 2:4-6</a:t>
            </a:r>
          </a:p>
        </p:txBody>
      </p:sp>
    </p:spTree>
    <p:extLst>
      <p:ext uri="{BB962C8B-B14F-4D97-AF65-F5344CB8AC3E}">
        <p14:creationId xmlns:p14="http://schemas.microsoft.com/office/powerpoint/2010/main" val="10872501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0A3552-4C86-47D7-A34E-CDC0B38E2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En cuanto a su misericordia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482735-725D-4830-9D56-AC765476B14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200" dirty="0"/>
              <a:t>“No ha hecho con nosotros conforme a nuestras iniquidades, </a:t>
            </a:r>
            <a:r>
              <a:rPr lang="es-SV" sz="3200" b="1" i="1" dirty="0"/>
              <a:t>ni nos ha pagado conforme a nuestros pecados.</a:t>
            </a:r>
            <a:r>
              <a:rPr lang="es-SV" sz="3200" dirty="0"/>
              <a:t> Porque como la altura de los cielos sobre la tierra, </a:t>
            </a:r>
            <a:r>
              <a:rPr lang="es-SV" sz="3200" b="1" i="1" dirty="0"/>
              <a:t>engrandeció su misericordia </a:t>
            </a:r>
            <a:r>
              <a:rPr lang="es-SV" sz="3200" dirty="0"/>
              <a:t>sobre los que le temen.”</a:t>
            </a:r>
          </a:p>
          <a:p>
            <a:pPr lvl="1"/>
            <a:r>
              <a:rPr lang="es-SV" dirty="0"/>
              <a:t>Salmos 103:10-11</a:t>
            </a:r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6946649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5CE010-39B0-4B17-80E4-C99948541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Por el poder de su Espíritu </a:t>
            </a:r>
            <a:endParaRPr lang="es-SV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A11832-9E07-428A-AAE1-06739F52181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SV" sz="3600" dirty="0"/>
              <a:t>“Porque la ley del Espíritu de vida en Cristo Jesús me ha librado </a:t>
            </a:r>
            <a:r>
              <a:rPr lang="es-SV" sz="3600" b="1" i="1" dirty="0"/>
              <a:t>de la ley del pecado y de la muerte</a:t>
            </a:r>
            <a:r>
              <a:rPr lang="es-SV" sz="3600" dirty="0"/>
              <a:t>”.</a:t>
            </a:r>
          </a:p>
          <a:p>
            <a:pPr lvl="1"/>
            <a:r>
              <a:rPr lang="es-SV" sz="2400" dirty="0"/>
              <a:t>Romanos 8:2</a:t>
            </a:r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3136976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EC494-02CD-44A3-B905-1C7FAFB92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Para darnos vida eterna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3760F-ED33-411A-BED9-8265D49065B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16992" y="1556792"/>
            <a:ext cx="8503920" cy="4572000"/>
          </a:xfrm>
        </p:spPr>
        <p:txBody>
          <a:bodyPr/>
          <a:lstStyle/>
          <a:p>
            <a:r>
              <a:rPr lang="es-SV" sz="3600" dirty="0"/>
              <a:t>“Mas ahora que habéis sido libertados del pecado </a:t>
            </a:r>
            <a:r>
              <a:rPr lang="es-SV" sz="3600" b="1" i="1" dirty="0"/>
              <a:t>y hechos siervos de Dios</a:t>
            </a:r>
            <a:r>
              <a:rPr lang="es-SV" sz="3600" dirty="0"/>
              <a:t>, tenéis por vuestro fruto la santificación, y como fin, </a:t>
            </a:r>
            <a:r>
              <a:rPr lang="es-SV" sz="3600" b="1" i="1" dirty="0"/>
              <a:t>la vida eterna”.</a:t>
            </a:r>
          </a:p>
          <a:p>
            <a:pPr lvl="1"/>
            <a:r>
              <a:rPr lang="es-SV" dirty="0"/>
              <a:t>Romanos 6:22</a:t>
            </a:r>
          </a:p>
        </p:txBody>
      </p:sp>
    </p:spTree>
    <p:extLst>
      <p:ext uri="{BB962C8B-B14F-4D97-AF65-F5344CB8AC3E}">
        <p14:creationId xmlns:p14="http://schemas.microsoft.com/office/powerpoint/2010/main" val="1758402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Una pregunta de reflexión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r>
              <a:rPr lang="es-SV" dirty="0"/>
              <a:t>¿Qué buscan nuestros clientes cuando nos visitan?</a:t>
            </a:r>
          </a:p>
          <a:p>
            <a:pPr algn="ctr"/>
            <a:r>
              <a:rPr lang="es-SV" dirty="0"/>
              <a:t>¿Qué es lo que esperan de nosotros?</a:t>
            </a:r>
          </a:p>
          <a:p>
            <a:pPr marL="0" indent="0">
              <a:buNone/>
            </a:pPr>
            <a:endParaRPr lang="es-SV" dirty="0"/>
          </a:p>
          <a:p>
            <a:endParaRPr lang="es-SV" dirty="0"/>
          </a:p>
        </p:txBody>
      </p:sp>
      <p:pic>
        <p:nvPicPr>
          <p:cNvPr id="4100" name="Picture 4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3068960"/>
            <a:ext cx="4545133" cy="303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978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expectativas del client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50" y="2636912"/>
            <a:ext cx="6642707" cy="374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79512" y="188640"/>
            <a:ext cx="8784976" cy="17281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cumplimiento de las </a:t>
            </a:r>
          </a:p>
          <a:p>
            <a:pPr algn="ctr"/>
            <a:r>
              <a:rPr lang="es-SV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EXPECTATIVAS</a:t>
            </a:r>
            <a:r>
              <a:rPr lang="es-SV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determina el </a:t>
            </a:r>
          </a:p>
          <a:p>
            <a:pPr algn="ctr"/>
            <a:r>
              <a:rPr lang="es-SV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nivel de </a:t>
            </a:r>
            <a:r>
              <a:rPr lang="es-SV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SATISFACCIÓN</a:t>
            </a:r>
          </a:p>
        </p:txBody>
      </p:sp>
    </p:spTree>
    <p:extLst>
      <p:ext uri="{BB962C8B-B14F-4D97-AF65-F5344CB8AC3E}">
        <p14:creationId xmlns:p14="http://schemas.microsoft.com/office/powerpoint/2010/main" val="1107598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2576</TotalTime>
  <Words>2320</Words>
  <Application>Microsoft Office PowerPoint</Application>
  <PresentationFormat>Presentación en pantalla (4:3)</PresentationFormat>
  <Paragraphs>285</Paragraphs>
  <Slides>77</Slides>
  <Notes>8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77</vt:i4>
      </vt:variant>
    </vt:vector>
  </HeadingPairs>
  <TitlesOfParts>
    <vt:vector size="83" baseType="lpstr">
      <vt:lpstr>Arial</vt:lpstr>
      <vt:lpstr>Calibri</vt:lpstr>
      <vt:lpstr>Georgia</vt:lpstr>
      <vt:lpstr>Wingdings</vt:lpstr>
      <vt:lpstr>Wingdings 2</vt:lpstr>
      <vt:lpstr>Civic</vt:lpstr>
      <vt:lpstr>Cómo Crear una Cultura de Servicio al Cliente</vt:lpstr>
      <vt:lpstr>Entendiendo el Servicio</vt:lpstr>
      <vt:lpstr>Jesús y el Servicio</vt:lpstr>
      <vt:lpstr>El mayor ejemplo</vt:lpstr>
      <vt:lpstr>¿Cómo evaluamos el servicio?</vt:lpstr>
      <vt:lpstr>El Buen Servicio</vt:lpstr>
      <vt:lpstr>Presentación de PowerPoint</vt:lpstr>
      <vt:lpstr>Una pregunta de reflexión</vt:lpstr>
      <vt:lpstr>Presentación de PowerPoint</vt:lpstr>
      <vt:lpstr>Presentación de PowerPoint</vt:lpstr>
      <vt:lpstr>¿Cómo está la balanza en su empresa?</vt:lpstr>
      <vt:lpstr>Niveles de Servicio vs las Expectativas</vt:lpstr>
      <vt:lpstr>¿Qué forma las expectativas de los clientes?</vt:lpstr>
      <vt:lpstr>Jesús y las expectativas </vt:lpstr>
      <vt:lpstr>Factor Crítico</vt:lpstr>
      <vt:lpstr>Frases para Recordar</vt:lpstr>
      <vt:lpstr>Estudios Acerca del Servicio</vt:lpstr>
      <vt:lpstr>Datos a Considerar</vt:lpstr>
      <vt:lpstr>Datos a Considerar</vt:lpstr>
      <vt:lpstr>Datos a considerar</vt:lpstr>
      <vt:lpstr>Cuáles son los beneficios del buen servicio</vt:lpstr>
      <vt:lpstr>Beneficios del buen servicio</vt:lpstr>
      <vt:lpstr>A su tiempo cosechará</vt:lpstr>
      <vt:lpstr>¿COMO PUEDO ASEGURAR  UNA CULTURA  DE SERVICIO?</vt:lpstr>
      <vt:lpstr>1. Establecer los valores de la empresa</vt:lpstr>
      <vt:lpstr>Francois Voltaire</vt:lpstr>
      <vt:lpstr>Fundamento de los Valores</vt:lpstr>
      <vt:lpstr>Filosofía de Land´s End</vt:lpstr>
      <vt:lpstr>Garantía de Land´s End</vt:lpstr>
      <vt:lpstr>Los valores reflejados en la misión</vt:lpstr>
      <vt:lpstr>2.  Establecer Políticas y Procedimientos</vt:lpstr>
      <vt:lpstr>Las reglas en función del cliente</vt:lpstr>
      <vt:lpstr>Presentación de PowerPoint</vt:lpstr>
      <vt:lpstr>Cosas que complican el servicio</vt:lpstr>
      <vt:lpstr>Dios las estableció a su pueblo</vt:lpstr>
      <vt:lpstr>3. Facultar (Empowerment)</vt:lpstr>
      <vt:lpstr>Jesús facultó a sus discípulos</vt:lpstr>
      <vt:lpstr>4. Predicar con el ejemplo</vt:lpstr>
      <vt:lpstr>Presentación de PowerPoint</vt:lpstr>
      <vt:lpstr>La Ley de la Imitación</vt:lpstr>
      <vt:lpstr>Presentación de PowerPoint</vt:lpstr>
      <vt:lpstr>Todo comienza con el liderazgo</vt:lpstr>
      <vt:lpstr>¿Qué trato reciben sus empleados?</vt:lpstr>
      <vt:lpstr>5. Contratar el personal adecuado</vt:lpstr>
      <vt:lpstr>PRUEBA DISC </vt:lpstr>
      <vt:lpstr>Jesús seleccionó a su equipo cercano</vt:lpstr>
      <vt:lpstr>6. Capacitación continua </vt:lpstr>
      <vt:lpstr>Desarrollo de Competencias</vt:lpstr>
      <vt:lpstr>Jesús enseñó a sus discípulos</vt:lpstr>
      <vt:lpstr>7. Crear un sistema de comunicación interna</vt:lpstr>
      <vt:lpstr>Dios lo instruyó a su pueblo</vt:lpstr>
      <vt:lpstr>8. Provea de los recursos </vt:lpstr>
      <vt:lpstr>El recurso del cristiano</vt:lpstr>
      <vt:lpstr>9. Seleccione con cuidado su eslogan </vt:lpstr>
      <vt:lpstr>Lo dijo el Rey Salomón</vt:lpstr>
      <vt:lpstr>10. Facilitar el contacto con la empresa</vt:lpstr>
      <vt:lpstr>La influencia de las redes sociales </vt:lpstr>
      <vt:lpstr>La importancia de las redes sociales</vt:lpstr>
      <vt:lpstr>Datos a considerar</vt:lpstr>
      <vt:lpstr>11. Verificar el cumplimiento </vt:lpstr>
      <vt:lpstr>Las obras respaldan las palabras</vt:lpstr>
      <vt:lpstr>Presentación de PowerPoint</vt:lpstr>
      <vt:lpstr>12. Exceder las expectativas </vt:lpstr>
      <vt:lpstr>Presentación de PowerPoint</vt:lpstr>
      <vt:lpstr>Dios también ha decidido superar las expectativas del hombre</vt:lpstr>
      <vt:lpstr>En cuanto a su sabiduría</vt:lpstr>
      <vt:lpstr>En cuanto a su bondad</vt:lpstr>
      <vt:lpstr>Presentación de PowerPoint</vt:lpstr>
      <vt:lpstr>En cuanto al trato con el prójimo</vt:lpstr>
      <vt:lpstr>En cuanto a su perdón</vt:lpstr>
      <vt:lpstr>Presentación de PowerPoint</vt:lpstr>
      <vt:lpstr>En cuanto a su poder</vt:lpstr>
      <vt:lpstr>En cuanto a su obra</vt:lpstr>
      <vt:lpstr>En cuanto a su amor</vt:lpstr>
      <vt:lpstr>En cuanto a su misericordia</vt:lpstr>
      <vt:lpstr>Por el poder de su Espíritu </vt:lpstr>
      <vt:lpstr>Para darnos vida eterna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Cómo Ofrecer un Servicio Excepcional</dc:title>
  <dc:creator>Karla de Hasbun</dc:creator>
  <cp:lastModifiedBy>gerencia@bmcgroupsa.info</cp:lastModifiedBy>
  <cp:revision>158</cp:revision>
  <dcterms:created xsi:type="dcterms:W3CDTF">2012-03-25T21:17:08Z</dcterms:created>
  <dcterms:modified xsi:type="dcterms:W3CDTF">2017-10-20T04:42:11Z</dcterms:modified>
</cp:coreProperties>
</file>